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9" r:id="rId1"/>
  </p:sldMasterIdLst>
  <p:notesMasterIdLst>
    <p:notesMasterId r:id="rId27"/>
  </p:notesMasterIdLst>
  <p:handoutMasterIdLst>
    <p:handoutMasterId r:id="rId28"/>
  </p:handoutMasterIdLst>
  <p:sldIdLst>
    <p:sldId id="256" r:id="rId2"/>
    <p:sldId id="321" r:id="rId3"/>
    <p:sldId id="319" r:id="rId4"/>
    <p:sldId id="322" r:id="rId5"/>
    <p:sldId id="310" r:id="rId6"/>
    <p:sldId id="308" r:id="rId7"/>
    <p:sldId id="309" r:id="rId8"/>
    <p:sldId id="263" r:id="rId9"/>
    <p:sldId id="264" r:id="rId10"/>
    <p:sldId id="265" r:id="rId11"/>
    <p:sldId id="266" r:id="rId12"/>
    <p:sldId id="324" r:id="rId13"/>
    <p:sldId id="323" r:id="rId14"/>
    <p:sldId id="300" r:id="rId15"/>
    <p:sldId id="306" r:id="rId16"/>
    <p:sldId id="301" r:id="rId17"/>
    <p:sldId id="311" r:id="rId18"/>
    <p:sldId id="312" r:id="rId19"/>
    <p:sldId id="313" r:id="rId20"/>
    <p:sldId id="314" r:id="rId21"/>
    <p:sldId id="315" r:id="rId22"/>
    <p:sldId id="316" r:id="rId23"/>
    <p:sldId id="298" r:id="rId24"/>
    <p:sldId id="297" r:id="rId25"/>
    <p:sldId id="288" r:id="rId26"/>
  </p:sldIdLst>
  <p:sldSz cx="9144000" cy="6858000" type="screen4x3"/>
  <p:notesSz cx="9296400" cy="68818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8" userDrawn="1">
          <p15:clr>
            <a:srgbClr val="A4A3A4"/>
          </p15:clr>
        </p15:guide>
        <p15:guide id="2" pos="29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92" autoAdjust="0"/>
    <p:restoredTop sz="85381" autoAdjust="0"/>
  </p:normalViewPr>
  <p:slideViewPr>
    <p:cSldViewPr>
      <p:cViewPr varScale="1">
        <p:scale>
          <a:sx n="75" d="100"/>
          <a:sy n="75" d="100"/>
        </p:scale>
        <p:origin x="2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4428"/>
    </p:cViewPr>
  </p:sorterViewPr>
  <p:notesViewPr>
    <p:cSldViewPr>
      <p:cViewPr varScale="1">
        <p:scale>
          <a:sx n="56" d="100"/>
          <a:sy n="56" d="100"/>
        </p:scale>
        <p:origin x="2826" y="72"/>
      </p:cViewPr>
      <p:guideLst>
        <p:guide orient="horz" pos="216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888562" cy="343974"/>
          </a:xfrm>
          <a:prstGeom prst="rect">
            <a:avLst/>
          </a:prstGeom>
        </p:spPr>
        <p:txBody>
          <a:bodyPr vert="horz" wrap="square" lIns="92437" tIns="46219" rIns="92437" bIns="46219" numCol="1" anchor="t" anchorCtr="0" compatLnSpc="1">
            <a:prstTxWarp prst="textNoShape">
              <a:avLst/>
            </a:prstTxWarp>
          </a:bodyPr>
          <a:lstStyle>
            <a:lvl1pPr eaLnBrk="1" hangingPunct="1">
              <a:defRPr sz="1200">
                <a:latin typeface="Calibri" pitchFamily="34" charset="0"/>
                <a:cs typeface="+mn-cs"/>
              </a:defRPr>
            </a:lvl1pPr>
          </a:lstStyle>
          <a:p>
            <a:pPr>
              <a:defRPr/>
            </a:pPr>
            <a:r>
              <a:rPr lang="en-US" altLang="en-US"/>
              <a:t>Digital Image and Graphics Resources for Accessible Materials</a:t>
            </a:r>
          </a:p>
          <a:p>
            <a:pPr>
              <a:defRPr/>
            </a:pPr>
            <a:endParaRPr lang="en-US" altLang="en-US"/>
          </a:p>
        </p:txBody>
      </p:sp>
      <p:sp>
        <p:nvSpPr>
          <p:cNvPr id="4" name="Footer Placeholder 3"/>
          <p:cNvSpPr>
            <a:spLocks noGrp="1"/>
          </p:cNvSpPr>
          <p:nvPr>
            <p:ph type="ftr" sz="quarter" idx="2"/>
          </p:nvPr>
        </p:nvSpPr>
        <p:spPr>
          <a:xfrm>
            <a:off x="0" y="6536666"/>
            <a:ext cx="4028020" cy="343974"/>
          </a:xfrm>
          <a:prstGeom prst="rect">
            <a:avLst/>
          </a:prstGeom>
        </p:spPr>
        <p:txBody>
          <a:bodyPr vert="horz" lIns="92437" tIns="46219" rIns="92437" bIns="46219" rtlCol="0" anchor="b"/>
          <a:lstStyle>
            <a:lvl1pPr algn="l" eaLnBrk="1" fontAlgn="auto" hangingPunct="1">
              <a:spcBef>
                <a:spcPts val="0"/>
              </a:spcBef>
              <a:spcAft>
                <a:spcPts val="0"/>
              </a:spcAft>
              <a:defRPr sz="1200">
                <a:latin typeface="+mn-lt"/>
                <a:ea typeface="+mn-ea"/>
                <a:cs typeface="+mn-cs"/>
              </a:defRPr>
            </a:lvl1pPr>
          </a:lstStyle>
          <a:p>
            <a:pPr>
              <a:defRPr/>
            </a:pPr>
            <a:r>
              <a:rPr lang="en-US"/>
              <a:t>10/12/2011</a:t>
            </a:r>
          </a:p>
        </p:txBody>
      </p:sp>
      <p:sp>
        <p:nvSpPr>
          <p:cNvPr id="5" name="Slide Number Placeholder 4"/>
          <p:cNvSpPr>
            <a:spLocks noGrp="1"/>
          </p:cNvSpPr>
          <p:nvPr>
            <p:ph type="sldNum" sz="quarter" idx="3"/>
          </p:nvPr>
        </p:nvSpPr>
        <p:spPr>
          <a:xfrm>
            <a:off x="5266279" y="6536666"/>
            <a:ext cx="4028020" cy="343974"/>
          </a:xfrm>
          <a:prstGeom prst="rect">
            <a:avLst/>
          </a:prstGeom>
        </p:spPr>
        <p:txBody>
          <a:bodyPr vert="horz" wrap="square" lIns="92437" tIns="46219" rIns="92437" bIns="4621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BA572B15-F39F-48F2-9ECF-E0405CCC5B1F}" type="slidenum">
              <a:rPr lang="en-US" altLang="en-US"/>
              <a:pPr>
                <a:defRPr/>
              </a:pPr>
              <a:t>‹#›</a:t>
            </a:fld>
            <a:endParaRPr lang="en-US" altLang="en-US"/>
          </a:p>
        </p:txBody>
      </p:sp>
    </p:spTree>
    <p:extLst>
      <p:ext uri="{BB962C8B-B14F-4D97-AF65-F5344CB8AC3E}">
        <p14:creationId xmlns:p14="http://schemas.microsoft.com/office/powerpoint/2010/main" val="71285946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020" cy="343974"/>
          </a:xfrm>
          <a:prstGeom prst="rect">
            <a:avLst/>
          </a:prstGeom>
        </p:spPr>
        <p:txBody>
          <a:bodyPr vert="horz" lIns="92437" tIns="46219" rIns="92437" bIns="4621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6279" y="0"/>
            <a:ext cx="4028020" cy="343974"/>
          </a:xfrm>
          <a:prstGeom prst="rect">
            <a:avLst/>
          </a:prstGeom>
        </p:spPr>
        <p:txBody>
          <a:bodyPr vert="horz" lIns="92437" tIns="46219" rIns="92437" bIns="46219" rtlCol="0"/>
          <a:lstStyle>
            <a:lvl1pPr algn="r" eaLnBrk="1" fontAlgn="auto" hangingPunct="1">
              <a:spcBef>
                <a:spcPts val="0"/>
              </a:spcBef>
              <a:spcAft>
                <a:spcPts val="0"/>
              </a:spcAft>
              <a:defRPr sz="1200">
                <a:latin typeface="+mn-lt"/>
                <a:ea typeface="+mn-ea"/>
                <a:cs typeface="+mn-cs"/>
              </a:defRPr>
            </a:lvl1pPr>
          </a:lstStyle>
          <a:p>
            <a:pPr>
              <a:defRPr/>
            </a:pPr>
            <a:r>
              <a:rPr lang="en-US"/>
              <a:t>6/27/2011</a:t>
            </a:r>
          </a:p>
        </p:txBody>
      </p:sp>
      <p:sp>
        <p:nvSpPr>
          <p:cNvPr id="4" name="Slide Image Placeholder 3"/>
          <p:cNvSpPr>
            <a:spLocks noGrp="1" noRot="1" noChangeAspect="1"/>
          </p:cNvSpPr>
          <p:nvPr>
            <p:ph type="sldImg" idx="2"/>
          </p:nvPr>
        </p:nvSpPr>
        <p:spPr>
          <a:xfrm>
            <a:off x="2928938" y="515938"/>
            <a:ext cx="3438525" cy="2579687"/>
          </a:xfrm>
          <a:prstGeom prst="rect">
            <a:avLst/>
          </a:prstGeom>
          <a:noFill/>
          <a:ln w="12700">
            <a:solidFill>
              <a:prstClr val="black"/>
            </a:solidFill>
          </a:ln>
        </p:spPr>
        <p:txBody>
          <a:bodyPr vert="horz" lIns="92437" tIns="46219" rIns="92437" bIns="46219" rtlCol="0" anchor="ctr"/>
          <a:lstStyle/>
          <a:p>
            <a:pPr lvl="0"/>
            <a:endParaRPr lang="en-US" noProof="0"/>
          </a:p>
        </p:txBody>
      </p:sp>
      <p:sp>
        <p:nvSpPr>
          <p:cNvPr id="5" name="Notes Placeholder 4"/>
          <p:cNvSpPr>
            <a:spLocks noGrp="1"/>
          </p:cNvSpPr>
          <p:nvPr>
            <p:ph type="body" sz="quarter" idx="3"/>
          </p:nvPr>
        </p:nvSpPr>
        <p:spPr>
          <a:xfrm>
            <a:off x="929220" y="3268334"/>
            <a:ext cx="7437961" cy="3096933"/>
          </a:xfrm>
          <a:prstGeom prst="rect">
            <a:avLst/>
          </a:prstGeom>
        </p:spPr>
        <p:txBody>
          <a:bodyPr vert="horz" lIns="92437" tIns="46219" rIns="92437" bIns="4621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36666"/>
            <a:ext cx="4028020" cy="343974"/>
          </a:xfrm>
          <a:prstGeom prst="rect">
            <a:avLst/>
          </a:prstGeom>
        </p:spPr>
        <p:txBody>
          <a:bodyPr vert="horz" lIns="92437" tIns="46219" rIns="92437" bIns="46219" rtlCol="0" anchor="b"/>
          <a:lstStyle>
            <a:lvl1pPr algn="l" eaLnBrk="1" fontAlgn="auto" hangingPunct="1">
              <a:spcBef>
                <a:spcPts val="0"/>
              </a:spcBef>
              <a:spcAft>
                <a:spcPts val="0"/>
              </a:spcAft>
              <a:defRPr sz="1200">
                <a:latin typeface="+mn-lt"/>
                <a:ea typeface="+mn-ea"/>
                <a:cs typeface="+mn-cs"/>
              </a:defRPr>
            </a:lvl1pPr>
          </a:lstStyle>
          <a:p>
            <a:pPr>
              <a:defRPr/>
            </a:pPr>
            <a:r>
              <a:rPr lang="en-US"/>
              <a:t>Digital Image and Graphics Resources for Accessible Materials</a:t>
            </a:r>
          </a:p>
        </p:txBody>
      </p:sp>
      <p:sp>
        <p:nvSpPr>
          <p:cNvPr id="7" name="Slide Number Placeholder 6"/>
          <p:cNvSpPr>
            <a:spLocks noGrp="1"/>
          </p:cNvSpPr>
          <p:nvPr>
            <p:ph type="sldNum" sz="quarter" idx="5"/>
          </p:nvPr>
        </p:nvSpPr>
        <p:spPr>
          <a:xfrm>
            <a:off x="5266279" y="6536666"/>
            <a:ext cx="4028020" cy="343974"/>
          </a:xfrm>
          <a:prstGeom prst="rect">
            <a:avLst/>
          </a:prstGeom>
        </p:spPr>
        <p:txBody>
          <a:bodyPr vert="horz" wrap="square" lIns="92437" tIns="46219" rIns="92437" bIns="4621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10CBE2D8-0BD2-4522-B681-16620B11AC6A}" type="slidenum">
              <a:rPr lang="en-US" altLang="en-US"/>
              <a:pPr>
                <a:defRPr/>
              </a:pPr>
              <a:t>‹#›</a:t>
            </a:fld>
            <a:endParaRPr lang="en-US" altLang="en-US"/>
          </a:p>
        </p:txBody>
      </p:sp>
    </p:spTree>
    <p:extLst>
      <p:ext uri="{BB962C8B-B14F-4D97-AF65-F5344CB8AC3E}">
        <p14:creationId xmlns:p14="http://schemas.microsoft.com/office/powerpoint/2010/main" val="177559829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A6DB0F-00AD-BA4C-BDB5-DF6B17468F4F}" type="slidenum">
              <a:rPr lang="en-US" smtClean="0"/>
              <a:t>1</a:t>
            </a:fld>
            <a:endParaRPr lang="en-US"/>
          </a:p>
        </p:txBody>
      </p:sp>
    </p:spTree>
    <p:extLst>
      <p:ext uri="{BB962C8B-B14F-4D97-AF65-F5344CB8AC3E}">
        <p14:creationId xmlns:p14="http://schemas.microsoft.com/office/powerpoint/2010/main" val="395814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a:lnSpc>
                <a:spcPct val="80000"/>
              </a:lnSpc>
              <a:buFont typeface="Arial" panose="020B0604020202020204" pitchFamily="34" charset="0"/>
              <a:buChar char="•"/>
            </a:pPr>
            <a:r>
              <a:rPr lang="en-US" altLang="en-US" sz="300" dirty="0" smtClean="0"/>
              <a:t>Once deemed</a:t>
            </a:r>
            <a:r>
              <a:rPr lang="en-US" altLang="en-US" sz="300" baseline="0" dirty="0" smtClean="0"/>
              <a:t> that an image requires a text description, we address </a:t>
            </a:r>
            <a:r>
              <a:rPr lang="en-US" altLang="en-US" sz="300" b="1" baseline="0" dirty="0" smtClean="0"/>
              <a:t>HOW </a:t>
            </a:r>
            <a:r>
              <a:rPr lang="en-US" altLang="en-US" sz="300" baseline="0" dirty="0" smtClean="0"/>
              <a:t>to do this</a:t>
            </a:r>
          </a:p>
          <a:p>
            <a:pPr marL="171450" indent="-171450">
              <a:lnSpc>
                <a:spcPct val="80000"/>
              </a:lnSpc>
              <a:buFont typeface="Arial" panose="020B0604020202020204" pitchFamily="34" charset="0"/>
              <a:buChar char="•"/>
            </a:pPr>
            <a:r>
              <a:rPr lang="en-US" altLang="en-US" sz="300" dirty="0" smtClean="0"/>
              <a:t>First, the online tool provides general guidelines</a:t>
            </a:r>
            <a:r>
              <a:rPr lang="en-US" altLang="en-US" sz="300" baseline="0" dirty="0" smtClean="0"/>
              <a:t> that applies to description writing for </a:t>
            </a:r>
            <a:r>
              <a:rPr lang="en-US" altLang="en-US" sz="300" b="1" baseline="0" dirty="0" smtClean="0"/>
              <a:t>ALL</a:t>
            </a:r>
            <a:r>
              <a:rPr lang="en-US" altLang="en-US" sz="300" baseline="0" dirty="0" smtClean="0"/>
              <a:t> images (e.g., audience, context, color, language, etc.)</a:t>
            </a:r>
          </a:p>
          <a:p>
            <a:pPr marL="0" indent="0">
              <a:lnSpc>
                <a:spcPct val="80000"/>
              </a:lnSpc>
              <a:buFontTx/>
              <a:buNone/>
            </a:pPr>
            <a:endParaRPr lang="en-US" altLang="en-US" sz="300" baseline="0" dirty="0" smtClean="0"/>
          </a:p>
        </p:txBody>
      </p:sp>
      <p:sp>
        <p:nvSpPr>
          <p:cNvPr id="4" name="Date Placeholder 3"/>
          <p:cNvSpPr>
            <a:spLocks noGrp="1"/>
          </p:cNvSpPr>
          <p:nvPr>
            <p:ph type="dt" sz="quarter" idx="1"/>
          </p:nvPr>
        </p:nvSpPr>
        <p:spPr/>
        <p:txBody>
          <a:bodyPr/>
          <a:lstStyle/>
          <a:p>
            <a:pPr>
              <a:defRPr/>
            </a:pPr>
            <a:r>
              <a:rPr lang="en-US" smtClean="0"/>
              <a:t>6/27/2011</a:t>
            </a:r>
            <a:endParaRPr lang="en-US"/>
          </a:p>
        </p:txBody>
      </p:sp>
      <p:sp>
        <p:nvSpPr>
          <p:cNvPr id="5" name="Footer Placeholder 4"/>
          <p:cNvSpPr>
            <a:spLocks noGrp="1"/>
          </p:cNvSpPr>
          <p:nvPr>
            <p:ph type="ftr" sz="quarter" idx="4"/>
          </p:nvPr>
        </p:nvSpPr>
        <p:spPr/>
        <p:txBody>
          <a:bodyPr/>
          <a:lstStyle/>
          <a:p>
            <a:pPr>
              <a:defRPr/>
            </a:pPr>
            <a:r>
              <a:rPr lang="en-US" smtClean="0"/>
              <a:t>Digital Image and Graphics Resources for Accessible Materials</a:t>
            </a:r>
            <a:endParaRPr lang="en-US"/>
          </a:p>
        </p:txBody>
      </p:sp>
      <p:sp>
        <p:nvSpPr>
          <p:cNvPr id="460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0909" indent="-284723">
              <a:defRPr>
                <a:solidFill>
                  <a:schemeClr val="tx1"/>
                </a:solidFill>
                <a:latin typeface="Arial" panose="020B0604020202020204" pitchFamily="34" charset="0"/>
                <a:ea typeface="MS PGothic" panose="020B0600070205080204" pitchFamily="34" charset="-128"/>
              </a:defRPr>
            </a:lvl2pPr>
            <a:lvl3pPr marL="1140464" indent="-228093">
              <a:defRPr>
                <a:solidFill>
                  <a:schemeClr val="tx1"/>
                </a:solidFill>
                <a:latin typeface="Arial" panose="020B0604020202020204" pitchFamily="34" charset="0"/>
                <a:ea typeface="MS PGothic" panose="020B0600070205080204" pitchFamily="34" charset="-128"/>
              </a:defRPr>
            </a:lvl3pPr>
            <a:lvl4pPr marL="1598223" indent="-228093">
              <a:defRPr>
                <a:solidFill>
                  <a:schemeClr val="tx1"/>
                </a:solidFill>
                <a:latin typeface="Arial" panose="020B0604020202020204" pitchFamily="34" charset="0"/>
                <a:ea typeface="MS PGothic" panose="020B0600070205080204" pitchFamily="34" charset="-128"/>
              </a:defRPr>
            </a:lvl4pPr>
            <a:lvl5pPr marL="2054408" indent="-228093">
              <a:defRPr>
                <a:solidFill>
                  <a:schemeClr val="tx1"/>
                </a:solidFill>
                <a:latin typeface="Arial" panose="020B0604020202020204" pitchFamily="34" charset="0"/>
                <a:ea typeface="MS PGothic" panose="020B0600070205080204" pitchFamily="34" charset="-128"/>
              </a:defRPr>
            </a:lvl5pPr>
            <a:lvl6pPr marL="2507448" indent="-22809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60487" indent="-22809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13527" indent="-22809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66566" indent="-22809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EFBA1A-F2F1-455E-AF8D-88C230BBC413}" type="slidenum">
              <a:rPr lang="en-US" altLang="en-US" smtClean="0">
                <a:latin typeface="Calibri" panose="020F0502020204030204" pitchFamily="34" charset="0"/>
              </a:rPr>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00356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0483">
              <a:buFont typeface="Arial" panose="020B0604020202020204" pitchFamily="34" charset="0"/>
              <a:buChar char="•"/>
            </a:pPr>
            <a:r>
              <a:rPr lang="en-US" altLang="en-US" dirty="0" smtClean="0"/>
              <a:t>Then, guidelines</a:t>
            </a:r>
            <a:r>
              <a:rPr lang="en-US" altLang="en-US" baseline="0" dirty="0" smtClean="0"/>
              <a:t> and examples that apply to </a:t>
            </a:r>
            <a:r>
              <a:rPr lang="en-US" altLang="en-US" b="1" baseline="0" dirty="0" smtClean="0"/>
              <a:t>SPECIFIC TYPES </a:t>
            </a:r>
            <a:r>
              <a:rPr lang="en-US" altLang="en-US" baseline="0" dirty="0" smtClean="0"/>
              <a:t>of images (e.g., cartoons, scatter plot, pie chart, maps, etc.)</a:t>
            </a:r>
          </a:p>
          <a:p>
            <a:pPr marL="171450" indent="-171450" defTabSz="920483">
              <a:buFont typeface="Arial" panose="020B0604020202020204" pitchFamily="34" charset="0"/>
              <a:buChar char="•"/>
            </a:pPr>
            <a:r>
              <a:rPr lang="en-US" altLang="en-US" dirty="0" smtClean="0"/>
              <a:t>First</a:t>
            </a:r>
            <a:r>
              <a:rPr lang="en-US" altLang="en-US" baseline="0" dirty="0" smtClean="0"/>
              <a:t> set was developed first developed by NCAM (National Center for Accessible Media), but DIAGRAM collaborated to expand the set and make it more friendly per feedback from various volunteer “describe-a-thons”</a:t>
            </a:r>
          </a:p>
          <a:p>
            <a:pPr marL="171450" indent="-171450" defTabSz="920483">
              <a:buFont typeface="Arial" panose="020B0604020202020204" pitchFamily="34" charset="0"/>
              <a:buChar char="•"/>
            </a:pP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B96879E3-8474-4488-9C8F-AC7FF6828697}" type="slidenum">
              <a:rPr lang="en-US" altLang="en-US" smtClean="0"/>
              <a:pPr>
                <a:defRPr/>
              </a:pPr>
              <a:t>11</a:t>
            </a:fld>
            <a:endParaRPr lang="en-US" altLang="en-US"/>
          </a:p>
        </p:txBody>
      </p:sp>
    </p:spTree>
    <p:extLst>
      <p:ext uri="{BB962C8B-B14F-4D97-AF65-F5344CB8AC3E}">
        <p14:creationId xmlns:p14="http://schemas.microsoft.com/office/powerpoint/2010/main" val="126702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 Lastly, provide users with an opportunity </a:t>
            </a:r>
            <a:r>
              <a:rPr lang="en-US" altLang="en-US" baseline="0" dirty="0" smtClean="0"/>
              <a:t>to use the same templates and approach to practice on their own materials</a:t>
            </a:r>
          </a:p>
          <a:p>
            <a:pPr>
              <a:buFontTx/>
              <a:buChar char="•"/>
            </a:pPr>
            <a:r>
              <a:rPr lang="en-US" altLang="en-US" baseline="0" dirty="0" smtClean="0"/>
              <a:t> Pearson Publishing: hugely important to encourage collaborative practice and discuss the various approaches applied by different individuals </a:t>
            </a:r>
            <a:endParaRPr lang="en-US" altLang="en-US" dirty="0" smtClean="0"/>
          </a:p>
        </p:txBody>
      </p:sp>
      <p:sp>
        <p:nvSpPr>
          <p:cNvPr id="4" name="Date Placeholder 3"/>
          <p:cNvSpPr>
            <a:spLocks noGrp="1"/>
          </p:cNvSpPr>
          <p:nvPr>
            <p:ph type="dt" sz="quarter" idx="1"/>
          </p:nvPr>
        </p:nvSpPr>
        <p:spPr/>
        <p:txBody>
          <a:bodyPr/>
          <a:lstStyle/>
          <a:p>
            <a:pPr>
              <a:defRPr/>
            </a:pPr>
            <a:r>
              <a:rPr lang="en-US" smtClean="0"/>
              <a:t>6/27/2011</a:t>
            </a:r>
            <a:endParaRPr lang="en-US"/>
          </a:p>
        </p:txBody>
      </p:sp>
      <p:sp>
        <p:nvSpPr>
          <p:cNvPr id="5" name="Footer Placeholder 4"/>
          <p:cNvSpPr>
            <a:spLocks noGrp="1"/>
          </p:cNvSpPr>
          <p:nvPr>
            <p:ph type="ftr" sz="quarter" idx="4"/>
          </p:nvPr>
        </p:nvSpPr>
        <p:spPr/>
        <p:txBody>
          <a:bodyPr/>
          <a:lstStyle/>
          <a:p>
            <a:pPr>
              <a:defRPr/>
            </a:pPr>
            <a:r>
              <a:rPr lang="en-US" smtClean="0"/>
              <a:t>Digital Image and Graphics Resources for Accessible Materials</a:t>
            </a:r>
            <a:endParaRPr lang="en-US"/>
          </a:p>
        </p:txBody>
      </p:sp>
      <p:sp>
        <p:nvSpPr>
          <p:cNvPr id="174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7892" indent="-287651">
              <a:defRPr>
                <a:solidFill>
                  <a:schemeClr val="tx1"/>
                </a:solidFill>
                <a:latin typeface="Arial" panose="020B0604020202020204" pitchFamily="34" charset="0"/>
                <a:ea typeface="MS PGothic" panose="020B0600070205080204" pitchFamily="34" charset="-128"/>
              </a:defRPr>
            </a:lvl2pPr>
            <a:lvl3pPr marL="1150603" indent="-230120">
              <a:defRPr>
                <a:solidFill>
                  <a:schemeClr val="tx1"/>
                </a:solidFill>
                <a:latin typeface="Arial" panose="020B0604020202020204" pitchFamily="34" charset="0"/>
                <a:ea typeface="MS PGothic" panose="020B0600070205080204" pitchFamily="34" charset="-128"/>
              </a:defRPr>
            </a:lvl3pPr>
            <a:lvl4pPr marL="1610845" indent="-230120">
              <a:defRPr>
                <a:solidFill>
                  <a:schemeClr val="tx1"/>
                </a:solidFill>
                <a:latin typeface="Arial" panose="020B0604020202020204" pitchFamily="34" charset="0"/>
                <a:ea typeface="MS PGothic" panose="020B0600070205080204" pitchFamily="34" charset="-128"/>
              </a:defRPr>
            </a:lvl4pPr>
            <a:lvl5pPr marL="2071085" indent="-230120">
              <a:defRPr>
                <a:solidFill>
                  <a:schemeClr val="tx1"/>
                </a:solidFill>
                <a:latin typeface="Arial" panose="020B0604020202020204" pitchFamily="34" charset="0"/>
                <a:ea typeface="MS PGothic" panose="020B0600070205080204" pitchFamily="34" charset="-128"/>
              </a:defRPr>
            </a:lvl5pPr>
            <a:lvl6pPr marL="2531327" indent="-2301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91568" indent="-2301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51810" indent="-2301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12051" indent="-2301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2A64910-A238-4624-9234-0BDC3B4B7782}"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283322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15</a:t>
            </a:fld>
            <a:endParaRPr lang="en-US" altLang="en-US"/>
          </a:p>
        </p:txBody>
      </p:sp>
    </p:spTree>
    <p:extLst>
      <p:ext uri="{BB962C8B-B14F-4D97-AF65-F5344CB8AC3E}">
        <p14:creationId xmlns:p14="http://schemas.microsoft.com/office/powerpoint/2010/main" val="3293481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16</a:t>
            </a:fld>
            <a:endParaRPr lang="en-US" altLang="en-US"/>
          </a:p>
        </p:txBody>
      </p:sp>
    </p:spTree>
    <p:extLst>
      <p:ext uri="{BB962C8B-B14F-4D97-AF65-F5344CB8AC3E}">
        <p14:creationId xmlns:p14="http://schemas.microsoft.com/office/powerpoint/2010/main" val="408646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17</a:t>
            </a:fld>
            <a:endParaRPr lang="en-US" altLang="en-US"/>
          </a:p>
        </p:txBody>
      </p:sp>
    </p:spTree>
    <p:extLst>
      <p:ext uri="{BB962C8B-B14F-4D97-AF65-F5344CB8AC3E}">
        <p14:creationId xmlns:p14="http://schemas.microsoft.com/office/powerpoint/2010/main" val="303968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18</a:t>
            </a:fld>
            <a:endParaRPr lang="en-US" altLang="en-US"/>
          </a:p>
        </p:txBody>
      </p:sp>
    </p:spTree>
    <p:extLst>
      <p:ext uri="{BB962C8B-B14F-4D97-AF65-F5344CB8AC3E}">
        <p14:creationId xmlns:p14="http://schemas.microsoft.com/office/powerpoint/2010/main" val="686294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19</a:t>
            </a:fld>
            <a:endParaRPr lang="en-US" altLang="en-US"/>
          </a:p>
        </p:txBody>
      </p:sp>
    </p:spTree>
    <p:extLst>
      <p:ext uri="{BB962C8B-B14F-4D97-AF65-F5344CB8AC3E}">
        <p14:creationId xmlns:p14="http://schemas.microsoft.com/office/powerpoint/2010/main" val="1503600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spcAft>
                <a:spcPts val="600"/>
              </a:spcAft>
              <a:buNone/>
            </a:pPr>
            <a:endParaRPr lang="en-US" sz="1200" b="1" baseline="0" dirty="0" smtClean="0">
              <a:latin typeface="+mn-lt"/>
              <a:cs typeface="Arial" panose="020B0604020202020204" pitchFamily="34" charset="0"/>
            </a:endParaRPr>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20</a:t>
            </a:fld>
            <a:endParaRPr lang="en-US" altLang="en-US"/>
          </a:p>
        </p:txBody>
      </p:sp>
    </p:spTree>
    <p:extLst>
      <p:ext uri="{BB962C8B-B14F-4D97-AF65-F5344CB8AC3E}">
        <p14:creationId xmlns:p14="http://schemas.microsoft.com/office/powerpoint/2010/main" val="2251644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spcAft>
                <a:spcPts val="600"/>
              </a:spcAft>
              <a:buNone/>
            </a:pPr>
            <a:endParaRPr lang="en-US" sz="1200" b="1" baseline="0" dirty="0" smtClean="0">
              <a:latin typeface="+mn-lt"/>
              <a:cs typeface="Arial" panose="020B0604020202020204" pitchFamily="34" charset="0"/>
            </a:endParaRPr>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21</a:t>
            </a:fld>
            <a:endParaRPr lang="en-US" altLang="en-US"/>
          </a:p>
        </p:txBody>
      </p:sp>
    </p:spTree>
    <p:extLst>
      <p:ext uri="{BB962C8B-B14F-4D97-AF65-F5344CB8AC3E}">
        <p14:creationId xmlns:p14="http://schemas.microsoft.com/office/powerpoint/2010/main" val="307666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en-US" dirty="0">
              <a:ea typeface="MS PGothic" charset="-128"/>
            </a:endParaRPr>
          </a:p>
        </p:txBody>
      </p:sp>
      <p:sp>
        <p:nvSpPr>
          <p:cNvPr id="3379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6/27/2011</a:t>
            </a:r>
          </a:p>
        </p:txBody>
      </p:sp>
      <p:sp>
        <p:nvSpPr>
          <p:cNvPr id="819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71071714-9ADB-504D-995A-D4250E8B2208}" type="slidenum">
              <a:rPr lang="en-US" altLang="en-US">
                <a:latin typeface="Calibri" charset="0"/>
              </a:rPr>
              <a:pPr/>
              <a:t>2</a:t>
            </a:fld>
            <a:endParaRPr lang="en-US" altLang="en-US">
              <a:latin typeface="Calibri" charset="0"/>
            </a:endParaRPr>
          </a:p>
        </p:txBody>
      </p:sp>
    </p:spTree>
    <p:extLst>
      <p:ext uri="{BB962C8B-B14F-4D97-AF65-F5344CB8AC3E}">
        <p14:creationId xmlns:p14="http://schemas.microsoft.com/office/powerpoint/2010/main" val="2433149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0" fontAlgn="base" latinLnBrk="0" hangingPunct="0">
              <a:lnSpc>
                <a:spcPct val="100000"/>
              </a:lnSpc>
              <a:spcBef>
                <a:spcPct val="30000"/>
              </a:spcBef>
              <a:spcAft>
                <a:spcPts val="600"/>
              </a:spcAft>
              <a:buClrTx/>
              <a:buSzTx/>
              <a:buFontTx/>
              <a:buNone/>
              <a:tabLst/>
              <a:defRPr/>
            </a:pPr>
            <a:endParaRPr lang="en-US" sz="1200" b="1" baseline="0" dirty="0" smtClean="0">
              <a:latin typeface="+mn-lt"/>
              <a:cs typeface="Arial" panose="020B0604020202020204" pitchFamily="34" charset="0"/>
            </a:endParaRPr>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22</a:t>
            </a:fld>
            <a:endParaRPr lang="en-US" altLang="en-US"/>
          </a:p>
        </p:txBody>
      </p:sp>
    </p:spTree>
    <p:extLst>
      <p:ext uri="{BB962C8B-B14F-4D97-AF65-F5344CB8AC3E}">
        <p14:creationId xmlns:p14="http://schemas.microsoft.com/office/powerpoint/2010/main" val="3146485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F23C7-6925-BB47-AFF1-2E56F3C8C962}" type="slidenum">
              <a:rPr lang="en-US" smtClean="0"/>
              <a:t>23</a:t>
            </a:fld>
            <a:endParaRPr lang="en-US"/>
          </a:p>
        </p:txBody>
      </p:sp>
    </p:spTree>
    <p:extLst>
      <p:ext uri="{BB962C8B-B14F-4D97-AF65-F5344CB8AC3E}">
        <p14:creationId xmlns:p14="http://schemas.microsoft.com/office/powerpoint/2010/main" val="3504038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F23C7-6925-BB47-AFF1-2E56F3C8C962}" type="slidenum">
              <a:rPr lang="en-US" smtClean="0"/>
              <a:t>25</a:t>
            </a:fld>
            <a:endParaRPr lang="en-US"/>
          </a:p>
        </p:txBody>
      </p:sp>
    </p:spTree>
    <p:extLst>
      <p:ext uri="{BB962C8B-B14F-4D97-AF65-F5344CB8AC3E}">
        <p14:creationId xmlns:p14="http://schemas.microsoft.com/office/powerpoint/2010/main" val="347507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buFont typeface="Lucida Grande" pitchFamily="-109" charset="0"/>
              <a:buNone/>
              <a:defRPr/>
            </a:pPr>
            <a:r>
              <a:rPr lang="en-US" altLang="en-US" sz="1200" b="1" dirty="0" smtClean="0">
                <a:latin typeface="Whitney Book" charset="0"/>
                <a:cs typeface="Whitney Book" charset="0"/>
              </a:rPr>
              <a:t>Bookshare: </a:t>
            </a:r>
          </a:p>
          <a:p>
            <a:pPr marL="171450" indent="-171450" eaLnBrk="1" hangingPunct="1">
              <a:buFont typeface="Arial" panose="020B0604020202020204" pitchFamily="34" charset="0"/>
              <a:buChar char="•"/>
              <a:defRPr/>
            </a:pPr>
            <a:r>
              <a:rPr lang="en-US" altLang="en-US" dirty="0" smtClean="0">
                <a:latin typeface="Whitney Book"/>
              </a:rPr>
              <a:t>With federal education funding, providing</a:t>
            </a:r>
            <a:r>
              <a:rPr lang="en-US" altLang="en-US" baseline="0" dirty="0" smtClean="0">
                <a:latin typeface="Whitney Book"/>
              </a:rPr>
              <a:t> books to students at </a:t>
            </a:r>
            <a:r>
              <a:rPr lang="en-US" altLang="en-US" dirty="0" smtClean="0">
                <a:latin typeface="Whitney Book"/>
              </a:rPr>
              <a:t>$20 a student per year and dropping</a:t>
            </a:r>
          </a:p>
          <a:p>
            <a:pPr marL="171450" indent="-171450" eaLnBrk="1" hangingPunct="1">
              <a:buFont typeface="Arial" panose="020B0604020202020204" pitchFamily="34" charset="0"/>
              <a:buChar char="•"/>
              <a:defRPr/>
            </a:pPr>
            <a:r>
              <a:rPr lang="en-US" altLang="en-US" dirty="0" smtClean="0">
                <a:latin typeface="Whitney Book"/>
              </a:rPr>
              <a:t>Helping</a:t>
            </a:r>
            <a:r>
              <a:rPr lang="en-US" altLang="en-US" baseline="0" dirty="0" smtClean="0">
                <a:latin typeface="Whitney Book"/>
              </a:rPr>
              <a:t> shape w</a:t>
            </a:r>
            <a:r>
              <a:rPr lang="en-US" altLang="en-US" dirty="0" smtClean="0">
                <a:latin typeface="Whitney Book"/>
              </a:rPr>
              <a:t>hat accessible book delivery should look like here in the US and the in the rest of the world (e.g. Kenya or Canada)</a:t>
            </a:r>
          </a:p>
          <a:p>
            <a:pPr defTabSz="457759" eaLnBrk="1" hangingPunct="1">
              <a:spcBef>
                <a:spcPct val="0"/>
              </a:spcBef>
              <a:defRPr/>
            </a:pPr>
            <a:endParaRPr lang="en-US" altLang="en-US" dirty="0" smtClean="0">
              <a:latin typeface="Whitney Book"/>
            </a:endParaRPr>
          </a:p>
        </p:txBody>
      </p:sp>
      <p:sp>
        <p:nvSpPr>
          <p:cNvPr id="3379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6/27/2011</a:t>
            </a:r>
          </a:p>
        </p:txBody>
      </p:sp>
      <p:sp>
        <p:nvSpPr>
          <p:cNvPr id="11269"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4617" indent="-281577">
              <a:spcBef>
                <a:spcPct val="30000"/>
              </a:spcBef>
              <a:defRPr sz="1200">
                <a:solidFill>
                  <a:schemeClr val="tx1"/>
                </a:solidFill>
                <a:latin typeface="Calibri" panose="020F0502020204030204" pitchFamily="34" charset="0"/>
                <a:ea typeface="MS PGothic" panose="020B0600070205080204" pitchFamily="34" charset="-128"/>
              </a:defRPr>
            </a:lvl2pPr>
            <a:lvl3pPr marL="1131026" indent="-224947">
              <a:spcBef>
                <a:spcPct val="30000"/>
              </a:spcBef>
              <a:defRPr sz="1200">
                <a:solidFill>
                  <a:schemeClr val="tx1"/>
                </a:solidFill>
                <a:latin typeface="Calibri" panose="020F0502020204030204" pitchFamily="34" charset="0"/>
                <a:ea typeface="MS PGothic" panose="020B0600070205080204" pitchFamily="34" charset="-128"/>
              </a:defRPr>
            </a:lvl3pPr>
            <a:lvl4pPr marL="1584066" indent="-224947">
              <a:spcBef>
                <a:spcPct val="30000"/>
              </a:spcBef>
              <a:defRPr sz="1200">
                <a:solidFill>
                  <a:schemeClr val="tx1"/>
                </a:solidFill>
                <a:latin typeface="Calibri" panose="020F0502020204030204" pitchFamily="34" charset="0"/>
                <a:ea typeface="MS PGothic" panose="020B0600070205080204" pitchFamily="34" charset="-128"/>
              </a:defRPr>
            </a:lvl4pPr>
            <a:lvl5pPr marL="2037105" indent="-224947">
              <a:spcBef>
                <a:spcPct val="30000"/>
              </a:spcBef>
              <a:defRPr sz="1200">
                <a:solidFill>
                  <a:schemeClr val="tx1"/>
                </a:solidFill>
                <a:latin typeface="Calibri" panose="020F0502020204030204" pitchFamily="34" charset="0"/>
                <a:ea typeface="MS PGothic" panose="020B0600070205080204" pitchFamily="34" charset="-128"/>
              </a:defRPr>
            </a:lvl5pPr>
            <a:lvl6pPr marL="2490145" indent="-22494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43184" indent="-22494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96224" indent="-22494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49263" indent="-22494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171806E-D3F3-4E44-9DB5-A6B1A2F2A661}"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53184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Image: </a:t>
            </a:r>
            <a:r>
              <a:rPr lang="en-US" altLang="en-US" dirty="0" smtClean="0"/>
              <a:t>Posed group photo of about 40 DIAGRAM community members standing on steps making "scary" faces.</a:t>
            </a:r>
          </a:p>
          <a:p>
            <a:pPr eaLnBrk="1" hangingPunct="1">
              <a:spcBef>
                <a:spcPct val="0"/>
              </a:spcBef>
            </a:pPr>
            <a:endParaRPr lang="en-US" altLang="en-US" dirty="0" smtClean="0"/>
          </a:p>
          <a:p>
            <a:pPr eaLnBrk="1" hangingPunct="1">
              <a:spcBef>
                <a:spcPct val="0"/>
              </a:spcBef>
            </a:pPr>
            <a:r>
              <a:rPr lang="en-US" altLang="en-US" dirty="0" smtClean="0"/>
              <a:t>We believe that our “Born Accessible” vision for images can best be achieved by creating communities of people who are working on solutions to accessible images and bringing them together so that we can share and align our work for the greatest benefit of our end users: students with print disabilities who need to understand the images in digital books and web sites. </a:t>
            </a:r>
          </a:p>
          <a:p>
            <a:pPr eaLnBrk="1" hangingPunct="1">
              <a:spcBef>
                <a:spcPct val="0"/>
              </a:spcBef>
            </a:pPr>
            <a:endParaRPr lang="en-US" altLang="en-US" dirty="0" smtClean="0"/>
          </a:p>
          <a:p>
            <a:pPr eaLnBrk="1" hangingPunct="1">
              <a:spcBef>
                <a:spcPct val="0"/>
              </a:spcBef>
            </a:pPr>
            <a:r>
              <a:rPr lang="en-US" altLang="en-US" dirty="0" smtClean="0"/>
              <a:t>We have a </a:t>
            </a:r>
            <a:r>
              <a:rPr lang="en-US" altLang="en-US" dirty="0" smtClean="0">
                <a:latin typeface="Whitney Book" charset="0"/>
              </a:rPr>
              <a:t>27-member Advisory Board with Technologists, Educators, Publishers, Accessibility experts, Student/Parent reps, and students.  Working Groups with dozens of volunteers across various working groups: Outreach, Tools, Developers,</a:t>
            </a:r>
            <a:r>
              <a:rPr lang="en-US" altLang="en-US" baseline="0" dirty="0" smtClean="0">
                <a:latin typeface="Whitney Book" charset="0"/>
              </a:rPr>
              <a:t> </a:t>
            </a:r>
            <a:r>
              <a:rPr lang="en-US" altLang="en-US" dirty="0" smtClean="0">
                <a:latin typeface="Whitney Book" charset="0"/>
              </a:rPr>
              <a:t>Standards, Content, Math, Tactile Graphics. </a:t>
            </a:r>
            <a:r>
              <a:rPr lang="en-US" altLang="en-US" dirty="0" smtClean="0"/>
              <a:t>Our working groups and advisory board members include representatives from Google, Adobe, Macmillan Learning, Learning Ally, the APH, NFB, National Braille Press, </a:t>
            </a:r>
            <a:r>
              <a:rPr lang="en-US" altLang="en-US" dirty="0" err="1" smtClean="0"/>
              <a:t>Humanware</a:t>
            </a:r>
            <a:r>
              <a:rPr lang="en-US" altLang="en-US" dirty="0" smtClean="0"/>
              <a:t>, American Thermoform, </a:t>
            </a:r>
            <a:r>
              <a:rPr lang="en-US" altLang="en-US" dirty="0" err="1" smtClean="0"/>
              <a:t>PhET</a:t>
            </a:r>
            <a:r>
              <a:rPr lang="en-US" altLang="en-US" dirty="0" smtClean="0"/>
              <a:t>, ETS, Smith-</a:t>
            </a:r>
            <a:r>
              <a:rPr lang="en-US" altLang="en-US" dirty="0" err="1" smtClean="0"/>
              <a:t>Kettlewell</a:t>
            </a:r>
            <a:r>
              <a:rPr lang="en-US" altLang="en-US" dirty="0" smtClean="0"/>
              <a:t> Eye Institute, and many more. We are a community of experts passionate about accessible educational content.</a:t>
            </a:r>
          </a:p>
          <a:p>
            <a:pPr marL="0" indent="0">
              <a:buFont typeface="Arial" panose="020B0604020202020204" pitchFamily="34" charset="0"/>
              <a:buNone/>
            </a:pPr>
            <a:endParaRPr lang="en-US" altLang="en-US" dirty="0" smtClean="0"/>
          </a:p>
          <a:p>
            <a:pPr eaLnBrk="1" hangingPunct="1">
              <a:spcBef>
                <a:spcPct val="0"/>
              </a:spcBef>
              <a:defRPr/>
            </a:pPr>
            <a:endParaRPr lang="en-US" altLang="en-US" dirty="0" smtClean="0"/>
          </a:p>
          <a:p>
            <a:pPr eaLnBrk="1" hangingPunct="1">
              <a:spcBef>
                <a:spcPct val="0"/>
              </a:spcBef>
            </a:pPr>
            <a:endParaRPr lang="en-US" altLang="en-US" dirty="0" smtClean="0"/>
          </a:p>
        </p:txBody>
      </p:sp>
      <p:sp>
        <p:nvSpPr>
          <p:cNvPr id="2970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US" altLang="en-US" smtClean="0">
                <a:latin typeface="Calibri" panose="020F0502020204030204" pitchFamily="34" charset="0"/>
              </a:rPr>
              <a:t>6/27/2011</a:t>
            </a:r>
          </a:p>
        </p:txBody>
      </p:sp>
      <p:sp>
        <p:nvSpPr>
          <p:cNvPr id="297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US" altLang="en-US" smtClean="0">
                <a:latin typeface="Calibri" panose="020F0502020204030204" pitchFamily="34" charset="0"/>
              </a:rPr>
              <a:t>Digital Image and Graphics Resources for Accessible Materials</a:t>
            </a:r>
          </a:p>
        </p:txBody>
      </p:sp>
      <p:sp>
        <p:nvSpPr>
          <p:cNvPr id="2970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ECFE549-4B80-4C27-91CA-01CBCAE09A1B}"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98222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marR="0" lvl="0" indent="0" algn="l" defTabSz="914400" rtl="0" eaLnBrk="0" fontAlgn="base" latinLnBrk="0" hangingPunct="0">
              <a:lnSpc>
                <a:spcPct val="100000"/>
              </a:lnSpc>
              <a:spcBef>
                <a:spcPct val="30000"/>
              </a:spcBef>
              <a:spcAft>
                <a:spcPts val="600"/>
              </a:spcAft>
              <a:buClrTx/>
              <a:buSzTx/>
              <a:buFontTx/>
              <a:buNone/>
              <a:tabLst/>
              <a:defRPr/>
            </a:pPr>
            <a:r>
              <a:rPr lang="en-US" sz="1100" b="0" baseline="0" dirty="0" smtClean="0">
                <a:latin typeface="+mn-lt"/>
              </a:rPr>
              <a:t>Option B is the better because it provides objective descriptions and avoids interpretation (e.g., plump, fashionable, nerdy, mean)</a:t>
            </a:r>
            <a:endParaRPr lang="en-US" sz="1100" b="0" baseline="0" dirty="0" smtClean="0">
              <a:latin typeface="+mn-lt"/>
            </a:endParaRPr>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5</a:t>
            </a:fld>
            <a:endParaRPr lang="en-US" altLang="en-US"/>
          </a:p>
        </p:txBody>
      </p:sp>
    </p:spTree>
    <p:extLst>
      <p:ext uri="{BB962C8B-B14F-4D97-AF65-F5344CB8AC3E}">
        <p14:creationId xmlns:p14="http://schemas.microsoft.com/office/powerpoint/2010/main" val="168626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0" fontAlgn="base" latinLnBrk="0" hangingPunct="0">
              <a:lnSpc>
                <a:spcPct val="100000"/>
              </a:lnSpc>
              <a:spcBef>
                <a:spcPct val="30000"/>
              </a:spcBef>
              <a:spcAft>
                <a:spcPts val="600"/>
              </a:spcAft>
              <a:buClrTx/>
              <a:buSzTx/>
              <a:buFontTx/>
              <a:buNone/>
              <a:tabLst/>
              <a:defRPr/>
            </a:pPr>
            <a:r>
              <a:rPr lang="en-US" sz="1200" b="0" baseline="0" dirty="0" smtClean="0">
                <a:latin typeface="+mn-lt"/>
              </a:rPr>
              <a:t>Don’t attempt to describe everything – be succinct! </a:t>
            </a:r>
            <a:endParaRPr lang="en-US" sz="1200" b="0" baseline="0" dirty="0" smtClean="0">
              <a:latin typeface="+mn-lt"/>
            </a:endParaRPr>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6</a:t>
            </a:fld>
            <a:endParaRPr lang="en-US" altLang="en-US"/>
          </a:p>
        </p:txBody>
      </p:sp>
    </p:spTree>
    <p:extLst>
      <p:ext uri="{BB962C8B-B14F-4D97-AF65-F5344CB8AC3E}">
        <p14:creationId xmlns:p14="http://schemas.microsoft.com/office/powerpoint/2010/main" val="237161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0" fontAlgn="base" latinLnBrk="0" hangingPunct="0">
              <a:lnSpc>
                <a:spcPct val="100000"/>
              </a:lnSpc>
              <a:spcBef>
                <a:spcPct val="30000"/>
              </a:spcBef>
              <a:spcAft>
                <a:spcPts val="600"/>
              </a:spcAft>
              <a:buClrTx/>
              <a:buSzTx/>
              <a:buFontTx/>
              <a:buNone/>
              <a:tabLst/>
              <a:defRPr/>
            </a:pPr>
            <a:r>
              <a:rPr lang="en-US" sz="1200" b="0" baseline="0" dirty="0" smtClean="0">
                <a:latin typeface="+mn-lt"/>
              </a:rPr>
              <a:t>Use similar tone and language, but don’t replicate everything (e.g., is it necessarily to present the speech bubbles in all caps?)</a:t>
            </a:r>
            <a:endParaRPr lang="en-US" sz="1200" b="0" baseline="0" dirty="0" smtClean="0">
              <a:latin typeface="+mn-lt"/>
            </a:endParaRPr>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10CBE2D8-0BD2-4522-B681-16620B11AC6A}" type="slidenum">
              <a:rPr lang="en-US" altLang="en-US" smtClean="0"/>
              <a:pPr>
                <a:defRPr/>
              </a:pPr>
              <a:t>7</a:t>
            </a:fld>
            <a:endParaRPr lang="en-US" altLang="en-US"/>
          </a:p>
        </p:txBody>
      </p:sp>
    </p:spTree>
    <p:extLst>
      <p:ext uri="{BB962C8B-B14F-4D97-AF65-F5344CB8AC3E}">
        <p14:creationId xmlns:p14="http://schemas.microsoft.com/office/powerpoint/2010/main" val="237843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80000"/>
              </a:lnSpc>
              <a:buFont typeface="Arial" panose="020B0604020202020204" pitchFamily="34" charset="0"/>
              <a:buNone/>
            </a:pPr>
            <a:r>
              <a:rPr lang="en-US" altLang="en-US" sz="800" dirty="0" smtClean="0"/>
              <a:t>Poet</a:t>
            </a:r>
            <a:r>
              <a:rPr lang="en-US" altLang="en-US" sz="800" baseline="0" dirty="0" smtClean="0"/>
              <a:t> Training Tool is available at: https://poet.diagramcenter.org/index.html </a:t>
            </a:r>
            <a:endParaRPr lang="en-US" altLang="en-US" sz="800" dirty="0" smtClean="0"/>
          </a:p>
        </p:txBody>
      </p:sp>
      <p:sp>
        <p:nvSpPr>
          <p:cNvPr id="4" name="Date Placeholder 3"/>
          <p:cNvSpPr>
            <a:spLocks noGrp="1"/>
          </p:cNvSpPr>
          <p:nvPr>
            <p:ph type="dt" idx="10"/>
          </p:nvPr>
        </p:nvSpPr>
        <p:spPr/>
        <p:txBody>
          <a:bodyPr/>
          <a:lstStyle/>
          <a:p>
            <a:pPr>
              <a:defRPr/>
            </a:pPr>
            <a:r>
              <a:rPr lang="en-US" smtClean="0"/>
              <a:t>6/27/2011</a:t>
            </a:r>
            <a:endParaRPr lang="en-US"/>
          </a:p>
        </p:txBody>
      </p:sp>
      <p:sp>
        <p:nvSpPr>
          <p:cNvPr id="5" name="Footer Placeholder 4"/>
          <p:cNvSpPr>
            <a:spLocks noGrp="1"/>
          </p:cNvSpPr>
          <p:nvPr>
            <p:ph type="ftr" sz="quarter" idx="11"/>
          </p:nvPr>
        </p:nvSpPr>
        <p:spPr/>
        <p:txBody>
          <a:bodyPr/>
          <a:lstStyle/>
          <a:p>
            <a:pPr>
              <a:defRPr/>
            </a:pPr>
            <a:r>
              <a:rPr lang="en-US" smtClean="0"/>
              <a:t>Digital Image and Graphics Resources for Accessible Materials</a:t>
            </a:r>
            <a:endParaRPr lang="en-US"/>
          </a:p>
        </p:txBody>
      </p:sp>
      <p:sp>
        <p:nvSpPr>
          <p:cNvPr id="6" name="Slide Number Placeholder 5"/>
          <p:cNvSpPr>
            <a:spLocks noGrp="1"/>
          </p:cNvSpPr>
          <p:nvPr>
            <p:ph type="sldNum" sz="quarter" idx="12"/>
          </p:nvPr>
        </p:nvSpPr>
        <p:spPr/>
        <p:txBody>
          <a:bodyPr/>
          <a:lstStyle/>
          <a:p>
            <a:pPr>
              <a:defRPr/>
            </a:pPr>
            <a:fld id="{B96879E3-8474-4488-9C8F-AC7FF6828697}" type="slidenum">
              <a:rPr lang="en-US" altLang="en-US" smtClean="0"/>
              <a:pPr>
                <a:defRPr/>
              </a:pPr>
              <a:t>8</a:t>
            </a:fld>
            <a:endParaRPr lang="en-US" altLang="en-US"/>
          </a:p>
        </p:txBody>
      </p:sp>
    </p:spTree>
    <p:extLst>
      <p:ext uri="{BB962C8B-B14F-4D97-AF65-F5344CB8AC3E}">
        <p14:creationId xmlns:p14="http://schemas.microsoft.com/office/powerpoint/2010/main" val="785580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latin typeface="+mn-lt"/>
              </a:rPr>
              <a:t>Decision</a:t>
            </a:r>
            <a:r>
              <a:rPr lang="en-US" altLang="en-US" baseline="0" dirty="0" smtClean="0">
                <a:latin typeface="+mn-lt"/>
              </a:rPr>
              <a:t> Tree developed through DIAGRAM subcontract with Touch Graphics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latin typeface="+mn-lt"/>
              </a:rPr>
              <a:t>Not all images should be described!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latin typeface="+mn-lt"/>
              </a:rPr>
              <a:t>Users are guided through a series of questions to help them determine how best to treat an image.</a:t>
            </a:r>
            <a:endParaRPr lang="en-US" altLang="en-US" dirty="0" smtClean="0">
              <a:latin typeface="+mn-lt"/>
            </a:endParaRPr>
          </a:p>
        </p:txBody>
      </p:sp>
      <p:sp>
        <p:nvSpPr>
          <p:cNvPr id="4" name="Date Placeholder 3"/>
          <p:cNvSpPr>
            <a:spLocks noGrp="1"/>
          </p:cNvSpPr>
          <p:nvPr>
            <p:ph type="dt" sz="quarter" idx="1"/>
          </p:nvPr>
        </p:nvSpPr>
        <p:spPr/>
        <p:txBody>
          <a:bodyPr/>
          <a:lstStyle/>
          <a:p>
            <a:pPr>
              <a:defRPr/>
            </a:pPr>
            <a:r>
              <a:rPr lang="en-US" smtClean="0"/>
              <a:t>6/27/2011</a:t>
            </a:r>
            <a:endParaRPr lang="en-US"/>
          </a:p>
        </p:txBody>
      </p:sp>
      <p:sp>
        <p:nvSpPr>
          <p:cNvPr id="5" name="Footer Placeholder 4"/>
          <p:cNvSpPr>
            <a:spLocks noGrp="1"/>
          </p:cNvSpPr>
          <p:nvPr>
            <p:ph type="ftr" sz="quarter" idx="4"/>
          </p:nvPr>
        </p:nvSpPr>
        <p:spPr/>
        <p:txBody>
          <a:bodyPr/>
          <a:lstStyle/>
          <a:p>
            <a:pPr>
              <a:defRPr/>
            </a:pPr>
            <a:r>
              <a:rPr lang="en-US" smtClean="0"/>
              <a:t>Digital Image and Graphics Resources for Accessible Materials</a:t>
            </a:r>
            <a:endParaRPr lang="en-US"/>
          </a:p>
        </p:txBody>
      </p:sp>
      <p:sp>
        <p:nvSpPr>
          <p:cNvPr id="215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7892" indent="-287651">
              <a:defRPr>
                <a:solidFill>
                  <a:schemeClr val="tx1"/>
                </a:solidFill>
                <a:latin typeface="Arial" panose="020B0604020202020204" pitchFamily="34" charset="0"/>
                <a:ea typeface="MS PGothic" panose="020B0600070205080204" pitchFamily="34" charset="-128"/>
              </a:defRPr>
            </a:lvl2pPr>
            <a:lvl3pPr marL="1150603" indent="-230120">
              <a:defRPr>
                <a:solidFill>
                  <a:schemeClr val="tx1"/>
                </a:solidFill>
                <a:latin typeface="Arial" panose="020B0604020202020204" pitchFamily="34" charset="0"/>
                <a:ea typeface="MS PGothic" panose="020B0600070205080204" pitchFamily="34" charset="-128"/>
              </a:defRPr>
            </a:lvl3pPr>
            <a:lvl4pPr marL="1610845" indent="-230120">
              <a:defRPr>
                <a:solidFill>
                  <a:schemeClr val="tx1"/>
                </a:solidFill>
                <a:latin typeface="Arial" panose="020B0604020202020204" pitchFamily="34" charset="0"/>
                <a:ea typeface="MS PGothic" panose="020B0600070205080204" pitchFamily="34" charset="-128"/>
              </a:defRPr>
            </a:lvl4pPr>
            <a:lvl5pPr marL="2071085" indent="-230120">
              <a:defRPr>
                <a:solidFill>
                  <a:schemeClr val="tx1"/>
                </a:solidFill>
                <a:latin typeface="Arial" panose="020B0604020202020204" pitchFamily="34" charset="0"/>
                <a:ea typeface="MS PGothic" panose="020B0600070205080204" pitchFamily="34" charset="-128"/>
              </a:defRPr>
            </a:lvl5pPr>
            <a:lvl6pPr marL="2531327" indent="-2301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91568" indent="-2301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51810" indent="-2301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12051" indent="-2301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81AB012-9DD0-4D80-A4BF-B9DA77FCF23E}"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287658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0" y="4343400"/>
            <a:ext cx="2514600" cy="2514600"/>
          </a:xfrm>
          <a:prstGeom prst="rect">
            <a:avLst/>
          </a:prstGeom>
          <a:solidFill>
            <a:schemeClr val="tx2">
              <a:lumMod val="90000"/>
              <a:lumOff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sp>
        <p:nvSpPr>
          <p:cNvPr id="5" name="Rectangle 4"/>
          <p:cNvSpPr/>
          <p:nvPr/>
        </p:nvSpPr>
        <p:spPr>
          <a:xfrm>
            <a:off x="381000" y="381000"/>
            <a:ext cx="8382000" cy="609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pic>
        <p:nvPicPr>
          <p:cNvPr id="6" name="Picture 13" descr="PowerpointComps_3-1_Page_23.jpg"/>
          <p:cNvPicPr>
            <a:picLocks noChangeAspect="1"/>
          </p:cNvPicPr>
          <p:nvPr/>
        </p:nvPicPr>
        <p:blipFill>
          <a:blip r:embed="rId2" cstate="print">
            <a:extLst>
              <a:ext uri="{28A0092B-C50C-407E-A947-70E740481C1C}">
                <a14:useLocalDpi xmlns:a14="http://schemas.microsoft.com/office/drawing/2010/main" val="0"/>
              </a:ext>
            </a:extLst>
          </a:blip>
          <a:srcRect l="17374" t="21111" r="18233" b="35556"/>
          <a:stretch>
            <a:fillRect/>
          </a:stretch>
        </p:blipFill>
        <p:spPr bwMode="auto">
          <a:xfrm>
            <a:off x="1676400" y="838200"/>
            <a:ext cx="5715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4343400"/>
            <a:ext cx="2133600" cy="213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sp>
        <p:nvSpPr>
          <p:cNvPr id="8" name="Rectangle 7"/>
          <p:cNvSpPr/>
          <p:nvPr/>
        </p:nvSpPr>
        <p:spPr>
          <a:xfrm>
            <a:off x="381000" y="5410200"/>
            <a:ext cx="533400" cy="533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sp>
        <p:nvSpPr>
          <p:cNvPr id="9" name="Oval 8"/>
          <p:cNvSpPr/>
          <p:nvPr/>
        </p:nvSpPr>
        <p:spPr>
          <a:xfrm>
            <a:off x="838200" y="5867400"/>
            <a:ext cx="609600" cy="609600"/>
          </a:xfrm>
          <a:prstGeom prst="ellipse">
            <a:avLst/>
          </a:prstGeom>
          <a:solidFill>
            <a:srgbClr val="FFB8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ld"/>
              <a:cs typeface="Whitney Bold"/>
            </a:endParaRPr>
          </a:p>
        </p:txBody>
      </p:sp>
      <p:sp>
        <p:nvSpPr>
          <p:cNvPr id="10" name="Oval 9"/>
          <p:cNvSpPr/>
          <p:nvPr/>
        </p:nvSpPr>
        <p:spPr>
          <a:xfrm>
            <a:off x="2438400" y="3810000"/>
            <a:ext cx="609600" cy="6096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ld"/>
              <a:cs typeface="Whitney Bold"/>
            </a:endParaRPr>
          </a:p>
        </p:txBody>
      </p:sp>
      <p:sp>
        <p:nvSpPr>
          <p:cNvPr id="2" name="Title 1"/>
          <p:cNvSpPr>
            <a:spLocks noGrp="1"/>
          </p:cNvSpPr>
          <p:nvPr>
            <p:ph type="ctrTitle"/>
          </p:nvPr>
        </p:nvSpPr>
        <p:spPr>
          <a:xfrm>
            <a:off x="2667000" y="4978806"/>
            <a:ext cx="5791200" cy="646331"/>
          </a:xfrm>
        </p:spPr>
        <p:txBody>
          <a:bodyPr/>
          <a:lstStyle>
            <a:lvl1pPr algn="l">
              <a:defRPr sz="3600">
                <a:solidFill>
                  <a:srgbClr val="FA8512"/>
                </a:solidFill>
              </a:defRPr>
            </a:lvl1pPr>
          </a:lstStyle>
          <a:p>
            <a:r>
              <a:rPr lang="en-US" dirty="0"/>
              <a:t>Click to edit Master title style</a:t>
            </a:r>
          </a:p>
        </p:txBody>
      </p:sp>
      <p:sp>
        <p:nvSpPr>
          <p:cNvPr id="3" name="Subtitle 2"/>
          <p:cNvSpPr>
            <a:spLocks noGrp="1"/>
          </p:cNvSpPr>
          <p:nvPr>
            <p:ph type="subTitle" idx="1"/>
          </p:nvPr>
        </p:nvSpPr>
        <p:spPr>
          <a:xfrm>
            <a:off x="2667000" y="5641975"/>
            <a:ext cx="5791200" cy="461665"/>
          </a:xfrm>
        </p:spPr>
        <p:txBody>
          <a:bodyPr>
            <a:spAutoFit/>
          </a:bodyPr>
          <a:lstStyle>
            <a:lvl1pPr marL="0" indent="0" algn="l">
              <a:buNone/>
              <a:defRPr sz="2400" b="0" i="0">
                <a:solidFill>
                  <a:schemeClr val="tx1"/>
                </a:solidFill>
                <a:latin typeface="Whitney Medium"/>
                <a:cs typeface="Whitney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4933" y="5833692"/>
            <a:ext cx="1975667" cy="539896"/>
          </a:xfrm>
          <a:prstGeom prst="rect">
            <a:avLst/>
          </a:prstGeom>
        </p:spPr>
      </p:pic>
      <p:pic>
        <p:nvPicPr>
          <p:cNvPr id="13" name="Picture 12" descr="Bookshare logo-new-orang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266618" y="5943127"/>
            <a:ext cx="2210382" cy="364055"/>
          </a:xfrm>
          <a:prstGeom prst="rect">
            <a:avLst/>
          </a:prstGeom>
        </p:spPr>
      </p:pic>
    </p:spTree>
    <p:extLst>
      <p:ext uri="{BB962C8B-B14F-4D97-AF65-F5344CB8AC3E}">
        <p14:creationId xmlns:p14="http://schemas.microsoft.com/office/powerpoint/2010/main" val="28538889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847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04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41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18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612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39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33400" y="15240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1"/>
          </p:nvPr>
        </p:nvSpPr>
        <p:spPr>
          <a:xfrm>
            <a:off x="5257800" y="2971800"/>
            <a:ext cx="3581400" cy="3581400"/>
          </a:xfrm>
        </p:spPr>
        <p:txBody>
          <a:bodyPr rtlCol="0">
            <a:normAutofit/>
          </a:bodyPr>
          <a:lstStyle>
            <a:lvl1pPr>
              <a:buNone/>
              <a:defRPr/>
            </a:lvl1pPr>
          </a:lstStyle>
          <a:p>
            <a:pPr lvl="0"/>
            <a:r>
              <a:rPr lang="en-US" noProof="0"/>
              <a:t>Click icon to add picture</a:t>
            </a:r>
          </a:p>
        </p:txBody>
      </p:sp>
    </p:spTree>
    <p:extLst>
      <p:ext uri="{BB962C8B-B14F-4D97-AF65-F5344CB8AC3E}">
        <p14:creationId xmlns:p14="http://schemas.microsoft.com/office/powerpoint/2010/main" val="16473199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22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grpSp>
        <p:nvGrpSpPr>
          <p:cNvPr id="1027" name="Group 11"/>
          <p:cNvGrpSpPr>
            <a:grpSpLocks/>
          </p:cNvGrpSpPr>
          <p:nvPr/>
        </p:nvGrpSpPr>
        <p:grpSpPr bwMode="auto">
          <a:xfrm>
            <a:off x="8164513" y="117475"/>
            <a:ext cx="711200" cy="769938"/>
            <a:chOff x="8123101" y="1006703"/>
            <a:chExt cx="711788" cy="770329"/>
          </a:xfrm>
        </p:grpSpPr>
        <p:pic>
          <p:nvPicPr>
            <p:cNvPr id="1031" name="Picture 9" descr="PowerpointComps_3-1_Page_23.jpg"/>
            <p:cNvPicPr>
              <a:picLocks noChangeAspect="1"/>
            </p:cNvPicPr>
            <p:nvPr userDrawn="1"/>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59445" t="23334" r="21515" b="50000"/>
            <a:stretch>
              <a:fillRect/>
            </a:stretch>
          </p:blipFill>
          <p:spPr bwMode="auto">
            <a:xfrm>
              <a:off x="8123101" y="1006703"/>
              <a:ext cx="711788" cy="77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userDrawn="1"/>
          </p:nvSpPr>
          <p:spPr>
            <a:xfrm>
              <a:off x="8132634" y="1055941"/>
              <a:ext cx="691133" cy="690913"/>
            </a:xfrm>
            <a:prstGeom prst="ellipse">
              <a:avLst/>
            </a:prstGeom>
            <a:noFill/>
            <a:ln w="38100" cap="flat" cmpd="sng" algn="ctr">
              <a:solidFill>
                <a:srgbClr val="00225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Whitney Book"/>
              </a:endParaRPr>
            </a:p>
          </p:txBody>
        </p:sp>
      </p:grpSp>
      <p:sp>
        <p:nvSpPr>
          <p:cNvPr id="1028" name="Title Placeholder 1"/>
          <p:cNvSpPr>
            <a:spLocks noGrp="1"/>
          </p:cNvSpPr>
          <p:nvPr>
            <p:ph type="title"/>
          </p:nvPr>
        </p:nvSpPr>
        <p:spPr bwMode="white">
          <a:xfrm>
            <a:off x="311150" y="509588"/>
            <a:ext cx="7537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29" name="Text Placeholder 2"/>
          <p:cNvSpPr>
            <a:spLocks noGrp="1"/>
          </p:cNvSpPr>
          <p:nvPr>
            <p:ph type="body" idx="1"/>
          </p:nvPr>
        </p:nvSpPr>
        <p:spPr bwMode="auto">
          <a:xfrm>
            <a:off x="304800" y="16002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TextBox 8"/>
          <p:cNvSpPr txBox="1"/>
          <p:nvPr/>
        </p:nvSpPr>
        <p:spPr>
          <a:xfrm>
            <a:off x="7962900" y="6553200"/>
            <a:ext cx="990600" cy="230188"/>
          </a:xfrm>
          <a:prstGeom prst="rect">
            <a:avLst/>
          </a:prstGeom>
          <a:noFill/>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900">
                <a:solidFill>
                  <a:srgbClr val="7F7F7F"/>
                </a:solidFill>
                <a:latin typeface="Whitney Semibold"/>
                <a:cs typeface="Arial" panose="020B0604020202020204" pitchFamily="34" charset="0"/>
              </a:rPr>
              <a:t>Page </a:t>
            </a:r>
            <a:fld id="{ECCA7F79-2ED9-4C17-A043-D7B59D9B156F}" type="slidenum">
              <a:rPr lang="en-US" altLang="en-US" sz="900" smtClean="0">
                <a:solidFill>
                  <a:srgbClr val="7F7F7F"/>
                </a:solidFill>
                <a:latin typeface="Whitney Semibold"/>
                <a:cs typeface="Arial" panose="020B0604020202020204" pitchFamily="34" charset="0"/>
              </a:rPr>
              <a:pPr algn="r" eaLnBrk="1" hangingPunct="1">
                <a:defRPr/>
              </a:pPr>
              <a:t>‹#›</a:t>
            </a:fld>
            <a:endParaRPr lang="en-US" altLang="en-US" sz="900">
              <a:solidFill>
                <a:srgbClr val="7F7F7F"/>
              </a:solidFill>
              <a:latin typeface="Whitney Semibold"/>
              <a:cs typeface="Arial" panose="020B0604020202020204" pitchFamily="34" charset="0"/>
            </a:endParaRPr>
          </a:p>
        </p:txBody>
      </p:sp>
      <p:pic>
        <p:nvPicPr>
          <p:cNvPr id="12" name="Picture 1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391803" y="6243492"/>
            <a:ext cx="1975667" cy="539896"/>
          </a:xfrm>
          <a:prstGeom prst="rect">
            <a:avLst/>
          </a:prstGeom>
        </p:spPr>
      </p:pic>
      <p:pic>
        <p:nvPicPr>
          <p:cNvPr id="10" name="Picture 9" descr="Bookshare logo-new-orange.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4038600" y="6324127"/>
            <a:ext cx="2210382" cy="364055"/>
          </a:xfrm>
          <a:prstGeom prst="rect">
            <a:avLst/>
          </a:prstGeom>
        </p:spPr>
      </p:pic>
    </p:spTree>
  </p:cSld>
  <p:clrMap bg1="lt1" tx1="dk1" bg2="lt2" tx2="dk2" accent1="accent1" accent2="accent2" accent3="accent3" accent4="accent4" accent5="accent5" accent6="accent6" hlink="hlink" folHlink="folHlink"/>
  <p:sldLayoutIdLst>
    <p:sldLayoutId id="2147484326" r:id="rId1"/>
    <p:sldLayoutId id="2147484320" r:id="rId2"/>
    <p:sldLayoutId id="2147484321" r:id="rId3"/>
    <p:sldLayoutId id="2147484322" r:id="rId4"/>
    <p:sldLayoutId id="2147484323" r:id="rId5"/>
    <p:sldLayoutId id="2147484324" r:id="rId6"/>
    <p:sldLayoutId id="2147484325" r:id="rId7"/>
    <p:sldLayoutId id="2147484327" r:id="rId8"/>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2800" kern="1200">
          <a:solidFill>
            <a:schemeClr val="bg1"/>
          </a:solidFill>
          <a:latin typeface="Whitney Book"/>
          <a:ea typeface="MS PGothic" pitchFamily="34" charset="-128"/>
          <a:cs typeface="Whitney Book"/>
        </a:defRPr>
      </a:lvl1pPr>
      <a:lvl2pPr algn="l" defTabSz="457200" rtl="0" eaLnBrk="0" fontAlgn="base" hangingPunct="0">
        <a:spcBef>
          <a:spcPct val="0"/>
        </a:spcBef>
        <a:spcAft>
          <a:spcPct val="0"/>
        </a:spcAft>
        <a:defRPr sz="2800">
          <a:solidFill>
            <a:schemeClr val="bg1"/>
          </a:solidFill>
          <a:latin typeface="Whitney Book"/>
          <a:ea typeface="MS PGothic" pitchFamily="34" charset="-128"/>
          <a:cs typeface="Whitney Book"/>
        </a:defRPr>
      </a:lvl2pPr>
      <a:lvl3pPr algn="l" defTabSz="457200" rtl="0" eaLnBrk="0" fontAlgn="base" hangingPunct="0">
        <a:spcBef>
          <a:spcPct val="0"/>
        </a:spcBef>
        <a:spcAft>
          <a:spcPct val="0"/>
        </a:spcAft>
        <a:defRPr sz="2800">
          <a:solidFill>
            <a:schemeClr val="bg1"/>
          </a:solidFill>
          <a:latin typeface="Whitney Book"/>
          <a:ea typeface="MS PGothic" pitchFamily="34" charset="-128"/>
          <a:cs typeface="Whitney Book"/>
        </a:defRPr>
      </a:lvl3pPr>
      <a:lvl4pPr algn="l" defTabSz="457200" rtl="0" eaLnBrk="0" fontAlgn="base" hangingPunct="0">
        <a:spcBef>
          <a:spcPct val="0"/>
        </a:spcBef>
        <a:spcAft>
          <a:spcPct val="0"/>
        </a:spcAft>
        <a:defRPr sz="2800">
          <a:solidFill>
            <a:schemeClr val="bg1"/>
          </a:solidFill>
          <a:latin typeface="Whitney Book"/>
          <a:ea typeface="MS PGothic" pitchFamily="34" charset="-128"/>
          <a:cs typeface="Whitney Book"/>
        </a:defRPr>
      </a:lvl4pPr>
      <a:lvl5pPr algn="l" defTabSz="457200" rtl="0" eaLnBrk="0" fontAlgn="base" hangingPunct="0">
        <a:spcBef>
          <a:spcPct val="0"/>
        </a:spcBef>
        <a:spcAft>
          <a:spcPct val="0"/>
        </a:spcAft>
        <a:defRPr sz="2800">
          <a:solidFill>
            <a:schemeClr val="bg1"/>
          </a:solidFill>
          <a:latin typeface="Whitney Book"/>
          <a:ea typeface="MS PGothic" pitchFamily="34" charset="-128"/>
          <a:cs typeface="Whitney Book"/>
        </a:defRPr>
      </a:lvl5pPr>
      <a:lvl6pPr marL="457200" algn="l" defTabSz="457200" rtl="0" eaLnBrk="1" fontAlgn="base" hangingPunct="1">
        <a:spcBef>
          <a:spcPct val="0"/>
        </a:spcBef>
        <a:spcAft>
          <a:spcPct val="0"/>
        </a:spcAft>
        <a:defRPr sz="2800">
          <a:solidFill>
            <a:schemeClr val="bg1"/>
          </a:solidFill>
          <a:latin typeface="Whitney Book"/>
          <a:ea typeface="Whitney Book"/>
          <a:cs typeface="Whitney Book"/>
        </a:defRPr>
      </a:lvl6pPr>
      <a:lvl7pPr marL="914400" algn="l" defTabSz="457200" rtl="0" eaLnBrk="1" fontAlgn="base" hangingPunct="1">
        <a:spcBef>
          <a:spcPct val="0"/>
        </a:spcBef>
        <a:spcAft>
          <a:spcPct val="0"/>
        </a:spcAft>
        <a:defRPr sz="2800">
          <a:solidFill>
            <a:schemeClr val="bg1"/>
          </a:solidFill>
          <a:latin typeface="Whitney Book"/>
          <a:ea typeface="Whitney Book"/>
          <a:cs typeface="Whitney Book"/>
        </a:defRPr>
      </a:lvl7pPr>
      <a:lvl8pPr marL="1371600" algn="l" defTabSz="457200" rtl="0" eaLnBrk="1" fontAlgn="base" hangingPunct="1">
        <a:spcBef>
          <a:spcPct val="0"/>
        </a:spcBef>
        <a:spcAft>
          <a:spcPct val="0"/>
        </a:spcAft>
        <a:defRPr sz="2800">
          <a:solidFill>
            <a:schemeClr val="bg1"/>
          </a:solidFill>
          <a:latin typeface="Whitney Book"/>
          <a:ea typeface="Whitney Book"/>
          <a:cs typeface="Whitney Book"/>
        </a:defRPr>
      </a:lvl8pPr>
      <a:lvl9pPr marL="1828800" algn="l" defTabSz="457200" rtl="0" eaLnBrk="1" fontAlgn="base" hangingPunct="1">
        <a:spcBef>
          <a:spcPct val="0"/>
        </a:spcBef>
        <a:spcAft>
          <a:spcPct val="0"/>
        </a:spcAft>
        <a:defRPr sz="2800">
          <a:solidFill>
            <a:schemeClr val="bg1"/>
          </a:solidFill>
          <a:latin typeface="Whitney Book"/>
          <a:ea typeface="Whitney Book"/>
          <a:cs typeface="Whitney Book"/>
        </a:defRPr>
      </a:lvl9pPr>
    </p:titleStyle>
    <p:bodyStyle>
      <a:lvl1pPr marL="342900" indent="-342900" algn="l" defTabSz="457200" rtl="0" eaLnBrk="0" fontAlgn="base" hangingPunct="0">
        <a:spcBef>
          <a:spcPct val="0"/>
        </a:spcBef>
        <a:spcAft>
          <a:spcPts val="800"/>
        </a:spcAft>
        <a:buClr>
          <a:schemeClr val="accent1"/>
        </a:buClr>
        <a:buSzPct val="80000"/>
        <a:buFont typeface="Lucida Grande"/>
        <a:buChar char="●"/>
        <a:defRPr sz="2400" kern="1200">
          <a:solidFill>
            <a:schemeClr val="tx1"/>
          </a:solidFill>
          <a:latin typeface="Whitney Book"/>
          <a:ea typeface="MS PGothic" pitchFamily="34" charset="-128"/>
          <a:cs typeface="Whitney Book"/>
        </a:defRPr>
      </a:lvl1pPr>
      <a:lvl2pPr marL="742950" indent="-285750" algn="l" defTabSz="457200" rtl="0" eaLnBrk="0" fontAlgn="base" hangingPunct="0">
        <a:spcBef>
          <a:spcPct val="0"/>
        </a:spcBef>
        <a:spcAft>
          <a:spcPts val="800"/>
        </a:spcAft>
        <a:buFont typeface="Arial" panose="020B0604020202020204" pitchFamily="34" charset="0"/>
        <a:buChar char="–"/>
        <a:defRPr sz="2000" kern="1200">
          <a:solidFill>
            <a:schemeClr val="tx1"/>
          </a:solidFill>
          <a:latin typeface="Whitney Book"/>
          <a:ea typeface="Whitney Book"/>
          <a:cs typeface="Whitney Book"/>
        </a:defRPr>
      </a:lvl2pPr>
      <a:lvl3pPr marL="1143000" indent="-228600" algn="l" defTabSz="457200" rtl="0" eaLnBrk="0" fontAlgn="base" hangingPunct="0">
        <a:spcBef>
          <a:spcPct val="0"/>
        </a:spcBef>
        <a:spcAft>
          <a:spcPts val="800"/>
        </a:spcAft>
        <a:buFont typeface="Arial" panose="020B0604020202020204" pitchFamily="34" charset="0"/>
        <a:buChar char="•"/>
        <a:defRPr kern="1200">
          <a:solidFill>
            <a:schemeClr val="tx1"/>
          </a:solidFill>
          <a:latin typeface="Whitney Book"/>
          <a:ea typeface="Whitney Book"/>
          <a:cs typeface="Whitney Book"/>
        </a:defRPr>
      </a:lvl3pPr>
      <a:lvl4pPr marL="1600200" indent="-228600" algn="l" defTabSz="457200" rtl="0" eaLnBrk="0" fontAlgn="base" hangingPunct="0">
        <a:spcBef>
          <a:spcPct val="0"/>
        </a:spcBef>
        <a:spcAft>
          <a:spcPts val="800"/>
        </a:spcAft>
        <a:buFont typeface="Arial" panose="020B0604020202020204" pitchFamily="34" charset="0"/>
        <a:buChar char="–"/>
        <a:defRPr kern="1200">
          <a:solidFill>
            <a:schemeClr val="tx1"/>
          </a:solidFill>
          <a:latin typeface="Whitney Book"/>
          <a:ea typeface="Whitney Book"/>
          <a:cs typeface="Whitney Book"/>
        </a:defRPr>
      </a:lvl4pPr>
      <a:lvl5pPr marL="2057400" indent="-228600" algn="l" defTabSz="457200" rtl="0" eaLnBrk="0" fontAlgn="base" hangingPunct="0">
        <a:spcBef>
          <a:spcPct val="0"/>
        </a:spcBef>
        <a:spcAft>
          <a:spcPts val="800"/>
        </a:spcAft>
        <a:buFont typeface="Arial" panose="020B0604020202020204" pitchFamily="34" charset="0"/>
        <a:buChar char="»"/>
        <a:defRPr kern="1200">
          <a:solidFill>
            <a:schemeClr val="tx1"/>
          </a:solidFill>
          <a:latin typeface="Whitney Book"/>
          <a:ea typeface="Whitney Book"/>
          <a:cs typeface="Whitney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iagramcenter.org/diagramwebinars.html#aisb" TargetMode="External"/><Relationship Id="rId2" Type="http://schemas.openxmlformats.org/officeDocument/2006/relationships/hyperlink" Target="https://poet.diagramcenter.org/" TargetMode="External"/><Relationship Id="rId1" Type="http://schemas.openxmlformats.org/officeDocument/2006/relationships/slideLayout" Target="../slideLayouts/slideLayout2.xml"/><Relationship Id="rId5" Type="http://schemas.openxmlformats.org/officeDocument/2006/relationships/hyperlink" Target="http://diagramcenter.org/diagramwebinars.html#a11yimages" TargetMode="External"/><Relationship Id="rId4" Type="http://schemas.openxmlformats.org/officeDocument/2006/relationships/hyperlink" Target="http://diagramcenter.org/diagramwebinars.html#compleximag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sueannm@benetech.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ookshar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3886200"/>
            <a:ext cx="5791200" cy="2057400"/>
          </a:xfrm>
        </p:spPr>
        <p:txBody>
          <a:bodyPr>
            <a:normAutofit fontScale="90000"/>
          </a:bodyPr>
          <a:lstStyle/>
          <a:p>
            <a:pPr>
              <a:spcBef>
                <a:spcPts val="1200"/>
              </a:spcBef>
            </a:pPr>
            <a:r>
              <a:rPr lang="en-US" sz="2700" b="1" dirty="0" smtClean="0">
                <a:solidFill>
                  <a:schemeClr val="accent2"/>
                </a:solidFill>
              </a:rPr>
              <a:t>Book Boost: Access for All Challenge, Guidelines for Creating Accessible </a:t>
            </a:r>
            <a:r>
              <a:rPr lang="en-US" sz="2700" b="1" dirty="0" err="1" smtClean="0">
                <a:solidFill>
                  <a:schemeClr val="accent2"/>
                </a:solidFill>
              </a:rPr>
              <a:t>Ebooks</a:t>
            </a:r>
            <a:r>
              <a:rPr lang="en-US" sz="2700" b="1" dirty="0" smtClean="0">
                <a:solidFill>
                  <a:schemeClr val="accent2"/>
                </a:solidFill>
              </a:rPr>
              <a:t> (Part 2): Image Descriptions</a:t>
            </a:r>
            <a:r>
              <a:rPr lang="en-US" sz="3100" dirty="0">
                <a:solidFill>
                  <a:schemeClr val="accent2"/>
                </a:solidFill>
              </a:rPr>
              <a:t/>
            </a:r>
            <a:br>
              <a:rPr lang="en-US" sz="3100" dirty="0">
                <a:solidFill>
                  <a:schemeClr val="accent2"/>
                </a:solidFill>
              </a:rPr>
            </a:br>
            <a:r>
              <a:rPr lang="en-US" sz="900" dirty="0" smtClean="0"/>
              <a:t/>
            </a:r>
            <a:br>
              <a:rPr lang="en-US" sz="900" dirty="0" smtClean="0"/>
            </a:br>
            <a:r>
              <a:rPr lang="en-US" sz="2200" dirty="0" smtClean="0">
                <a:solidFill>
                  <a:schemeClr val="tx1"/>
                </a:solidFill>
              </a:rPr>
              <a:t>Sue-Ann Ma, </a:t>
            </a:r>
            <a:r>
              <a:rPr lang="en-US" sz="2200" dirty="0" err="1" smtClean="0">
                <a:solidFill>
                  <a:schemeClr val="tx1"/>
                </a:solidFill>
              </a:rPr>
              <a:t>Benetech</a:t>
            </a:r>
            <a:r>
              <a:rPr lang="en-US" sz="2200" dirty="0" smtClean="0">
                <a:solidFill>
                  <a:schemeClr val="tx1"/>
                </a:solidFill>
              </a:rPr>
              <a:t> Labs</a:t>
            </a:r>
            <a:br>
              <a:rPr lang="en-US" sz="2200" dirty="0" smtClean="0">
                <a:solidFill>
                  <a:schemeClr val="tx1"/>
                </a:solidFill>
              </a:rPr>
            </a:br>
            <a:r>
              <a:rPr lang="en-US" sz="2200" dirty="0" smtClean="0">
                <a:solidFill>
                  <a:schemeClr val="tx1"/>
                </a:solidFill>
              </a:rPr>
              <a:t>December 12, 2017</a:t>
            </a:r>
            <a:endParaRPr lang="en-US" sz="2200" dirty="0">
              <a:solidFill>
                <a:schemeClr val="tx1"/>
              </a:solidFill>
            </a:endParaRPr>
          </a:p>
        </p:txBody>
      </p:sp>
    </p:spTree>
    <p:extLst>
      <p:ext uri="{BB962C8B-B14F-4D97-AF65-F5344CB8AC3E}">
        <p14:creationId xmlns:p14="http://schemas.microsoft.com/office/powerpoint/2010/main" val="164863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510243"/>
            <a:ext cx="8458200" cy="523220"/>
          </a:xfrm>
        </p:spPr>
        <p:txBody>
          <a:bodyPr/>
          <a:lstStyle/>
          <a:p>
            <a:r>
              <a:rPr lang="en-US" altLang="ja-JP" dirty="0" smtClean="0"/>
              <a:t>How to </a:t>
            </a:r>
            <a:r>
              <a:rPr lang="en-US" altLang="ja-JP" dirty="0" smtClean="0"/>
              <a:t>Describe? </a:t>
            </a:r>
            <a:r>
              <a:rPr lang="en-US" altLang="ja-JP" dirty="0" smtClean="0"/>
              <a:t>(</a:t>
            </a:r>
            <a:r>
              <a:rPr lang="en-US" altLang="ja-JP" dirty="0" smtClean="0"/>
              <a:t>general image </a:t>
            </a:r>
            <a:r>
              <a:rPr lang="en-US" altLang="ja-JP" dirty="0" smtClean="0"/>
              <a:t>guidelines)</a:t>
            </a:r>
            <a:endParaRPr lang="en-US" altLang="en-US" dirty="0" smtClean="0"/>
          </a:p>
        </p:txBody>
      </p:sp>
      <p:grpSp>
        <p:nvGrpSpPr>
          <p:cNvPr id="5" name="Group 4" descr="The screenshot on the left provides a listing of six general guidelines that apply all images. The screenshots on the right takes the user through an interactive example, introducing best practice guidelines, then following with an multiple choice question to test comprehension. &#10;" title="Screenshots of the how to describe section, presenting general guidelines that apply to any image."/>
          <p:cNvGrpSpPr/>
          <p:nvPr/>
        </p:nvGrpSpPr>
        <p:grpSpPr>
          <a:xfrm>
            <a:off x="488985" y="1138749"/>
            <a:ext cx="8426415" cy="5643051"/>
            <a:chOff x="488985" y="1138749"/>
            <a:chExt cx="8426415" cy="5643051"/>
          </a:xfrm>
        </p:grpSpPr>
        <p:pic>
          <p:nvPicPr>
            <p:cNvPr id="4" name="Picture 3"/>
            <p:cNvPicPr>
              <a:picLocks noChangeAspect="1"/>
            </p:cNvPicPr>
            <p:nvPr/>
          </p:nvPicPr>
          <p:blipFill>
            <a:blip r:embed="rId3"/>
            <a:stretch>
              <a:fillRect/>
            </a:stretch>
          </p:blipFill>
          <p:spPr>
            <a:xfrm>
              <a:off x="488985" y="1143000"/>
              <a:ext cx="2352096" cy="5638800"/>
            </a:xfrm>
            <a:prstGeom prst="rect">
              <a:avLst/>
            </a:prstGeom>
            <a:noFill/>
            <a:ln>
              <a:solidFill>
                <a:schemeClr val="bg1">
                  <a:lumMod val="65000"/>
                </a:schemeClr>
              </a:solidFill>
            </a:ln>
          </p:spPr>
        </p:pic>
        <p:pic>
          <p:nvPicPr>
            <p:cNvPr id="2" name="Picture 1"/>
            <p:cNvPicPr>
              <a:picLocks noChangeAspect="1"/>
            </p:cNvPicPr>
            <p:nvPr/>
          </p:nvPicPr>
          <p:blipFill>
            <a:blip r:embed="rId4"/>
            <a:stretch>
              <a:fillRect/>
            </a:stretch>
          </p:blipFill>
          <p:spPr>
            <a:xfrm>
              <a:off x="2971800" y="1138749"/>
              <a:ext cx="5943600" cy="2290251"/>
            </a:xfrm>
            <a:prstGeom prst="rect">
              <a:avLst/>
            </a:prstGeom>
            <a:ln>
              <a:solidFill>
                <a:schemeClr val="bg1">
                  <a:lumMod val="65000"/>
                </a:schemeClr>
              </a:solidFill>
            </a:ln>
          </p:spPr>
        </p:pic>
        <p:pic>
          <p:nvPicPr>
            <p:cNvPr id="3" name="Picture 2"/>
            <p:cNvPicPr>
              <a:picLocks noChangeAspect="1"/>
            </p:cNvPicPr>
            <p:nvPr/>
          </p:nvPicPr>
          <p:blipFill>
            <a:blip r:embed="rId5"/>
            <a:stretch>
              <a:fillRect/>
            </a:stretch>
          </p:blipFill>
          <p:spPr>
            <a:xfrm>
              <a:off x="2971800" y="3495411"/>
              <a:ext cx="5943600" cy="3286389"/>
            </a:xfrm>
            <a:prstGeom prst="rect">
              <a:avLst/>
            </a:prstGeom>
            <a:ln>
              <a:solidFill>
                <a:schemeClr val="bg1">
                  <a:lumMod val="65000"/>
                </a:schemeClr>
              </a:solidFill>
            </a:ln>
          </p:spPr>
        </p:pic>
      </p:grpSp>
    </p:spTree>
    <p:extLst>
      <p:ext uri="{BB962C8B-B14F-4D97-AF65-F5344CB8AC3E}">
        <p14:creationId xmlns:p14="http://schemas.microsoft.com/office/powerpoint/2010/main" val="3917310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89" y="533400"/>
            <a:ext cx="8534401" cy="523220"/>
          </a:xfrm>
        </p:spPr>
        <p:txBody>
          <a:bodyPr/>
          <a:lstStyle/>
          <a:p>
            <a:r>
              <a:rPr lang="en-US" dirty="0" smtClean="0"/>
              <a:t>How to </a:t>
            </a:r>
            <a:r>
              <a:rPr lang="en-US" dirty="0" smtClean="0"/>
              <a:t>Describe? (specific image guidelines)</a:t>
            </a:r>
            <a:endParaRPr lang="en-US" dirty="0"/>
          </a:p>
        </p:txBody>
      </p:sp>
      <p:grpSp>
        <p:nvGrpSpPr>
          <p:cNvPr id="12" name="Group 11" descr="The screenshot on the left provides a listing of image-specific guidelines. The screenshots on the right takes the user through an interactive example, introducing best practice guidelines for the selected image class, followed by a text block that enables users to practice writing a description, and finally, an opportunity to compare the user description against a sample description.&#10;" title="Screenshots of the how to describe section, presenting guidelines and examples that pertain to specific image classes."/>
          <p:cNvGrpSpPr/>
          <p:nvPr/>
        </p:nvGrpSpPr>
        <p:grpSpPr>
          <a:xfrm>
            <a:off x="338667" y="1219200"/>
            <a:ext cx="8458200" cy="5544730"/>
            <a:chOff x="381000" y="1219200"/>
            <a:chExt cx="8458200" cy="5544730"/>
          </a:xfrm>
        </p:grpSpPr>
        <p:pic>
          <p:nvPicPr>
            <p:cNvPr id="5" name="Picture 4"/>
            <p:cNvPicPr>
              <a:picLocks noChangeAspect="1"/>
            </p:cNvPicPr>
            <p:nvPr/>
          </p:nvPicPr>
          <p:blipFill rotWithShape="1">
            <a:blip r:embed="rId3"/>
            <a:srcRect r="18714"/>
            <a:stretch/>
          </p:blipFill>
          <p:spPr>
            <a:xfrm>
              <a:off x="381000" y="1219200"/>
              <a:ext cx="2362200" cy="5544730"/>
            </a:xfrm>
            <a:prstGeom prst="rect">
              <a:avLst/>
            </a:prstGeom>
          </p:spPr>
        </p:pic>
        <p:pic>
          <p:nvPicPr>
            <p:cNvPr id="6" name="Picture 5"/>
            <p:cNvPicPr>
              <a:picLocks noChangeAspect="1"/>
            </p:cNvPicPr>
            <p:nvPr/>
          </p:nvPicPr>
          <p:blipFill rotWithShape="1">
            <a:blip r:embed="rId4"/>
            <a:srcRect b="12766"/>
            <a:stretch/>
          </p:blipFill>
          <p:spPr>
            <a:xfrm>
              <a:off x="3048000" y="1219200"/>
              <a:ext cx="5791200" cy="2378383"/>
            </a:xfrm>
            <a:prstGeom prst="rect">
              <a:avLst/>
            </a:prstGeom>
            <a:ln>
              <a:solidFill>
                <a:schemeClr val="bg1">
                  <a:lumMod val="65000"/>
                </a:schemeClr>
              </a:solidFill>
            </a:ln>
          </p:spPr>
        </p:pic>
        <p:pic>
          <p:nvPicPr>
            <p:cNvPr id="10" name="Picture 9"/>
            <p:cNvPicPr>
              <a:picLocks noChangeAspect="1"/>
            </p:cNvPicPr>
            <p:nvPr/>
          </p:nvPicPr>
          <p:blipFill>
            <a:blip r:embed="rId5"/>
            <a:stretch>
              <a:fillRect/>
            </a:stretch>
          </p:blipFill>
          <p:spPr>
            <a:xfrm>
              <a:off x="3048000" y="3706578"/>
              <a:ext cx="2743533" cy="3044952"/>
            </a:xfrm>
            <a:prstGeom prst="rect">
              <a:avLst/>
            </a:prstGeom>
            <a:ln>
              <a:solidFill>
                <a:schemeClr val="bg1">
                  <a:lumMod val="65000"/>
                </a:schemeClr>
              </a:solidFill>
            </a:ln>
          </p:spPr>
        </p:pic>
        <p:pic>
          <p:nvPicPr>
            <p:cNvPr id="11" name="Picture 10"/>
            <p:cNvPicPr>
              <a:picLocks noChangeAspect="1"/>
            </p:cNvPicPr>
            <p:nvPr/>
          </p:nvPicPr>
          <p:blipFill>
            <a:blip r:embed="rId6"/>
            <a:stretch>
              <a:fillRect/>
            </a:stretch>
          </p:blipFill>
          <p:spPr>
            <a:xfrm>
              <a:off x="5907024" y="3706578"/>
              <a:ext cx="2932176" cy="3044952"/>
            </a:xfrm>
            <a:prstGeom prst="rect">
              <a:avLst/>
            </a:prstGeom>
            <a:ln>
              <a:solidFill>
                <a:schemeClr val="bg1">
                  <a:lumMod val="65000"/>
                </a:schemeClr>
              </a:solidFill>
            </a:ln>
          </p:spPr>
        </p:pic>
      </p:grpSp>
    </p:spTree>
    <p:extLst>
      <p:ext uri="{BB962C8B-B14F-4D97-AF65-F5344CB8AC3E}">
        <p14:creationId xmlns:p14="http://schemas.microsoft.com/office/powerpoint/2010/main" val="216342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Describe: Drawings &amp; Paintings</a:t>
            </a:r>
            <a:endParaRPr lang="en-US" dirty="0"/>
          </a:p>
        </p:txBody>
      </p:sp>
      <p:pic>
        <p:nvPicPr>
          <p:cNvPr id="4" name="Picture 3" title="Guidelines for the drawings and paintings example. "/>
          <p:cNvPicPr>
            <a:picLocks noGrp="1" noChangeAspect="1"/>
          </p:cNvPicPr>
          <p:nvPr>
            <p:ph idx="1"/>
          </p:nvPr>
        </p:nvPicPr>
        <p:blipFill>
          <a:blip r:embed="rId2"/>
          <a:stretch>
            <a:fillRect/>
          </a:stretch>
        </p:blipFill>
        <p:spPr>
          <a:xfrm>
            <a:off x="990600" y="1143000"/>
            <a:ext cx="7315200" cy="3083107"/>
          </a:xfrm>
          <a:prstGeom prst="rect">
            <a:avLst/>
          </a:prstGeom>
          <a:noFill/>
          <a:ln w="15875">
            <a:solidFill>
              <a:schemeClr val="tx1"/>
            </a:solidFill>
          </a:ln>
        </p:spPr>
      </p:pic>
      <p:pic>
        <p:nvPicPr>
          <p:cNvPr id="5" name="Picture 4" title="Sample description for the drawings and paintings example. "/>
          <p:cNvPicPr>
            <a:picLocks noChangeAspect="1"/>
          </p:cNvPicPr>
          <p:nvPr/>
        </p:nvPicPr>
        <p:blipFill rotWithShape="1">
          <a:blip r:embed="rId3"/>
          <a:srcRect t="22622"/>
          <a:stretch/>
        </p:blipFill>
        <p:spPr>
          <a:xfrm>
            <a:off x="990600" y="4381364"/>
            <a:ext cx="7315200" cy="2345782"/>
          </a:xfrm>
          <a:prstGeom prst="rect">
            <a:avLst/>
          </a:prstGeom>
          <a:ln w="15875">
            <a:solidFill>
              <a:schemeClr val="tx1"/>
            </a:solidFill>
          </a:ln>
        </p:spPr>
      </p:pic>
    </p:spTree>
    <p:extLst>
      <p:ext uri="{BB962C8B-B14F-4D97-AF65-F5344CB8AC3E}">
        <p14:creationId xmlns:p14="http://schemas.microsoft.com/office/powerpoint/2010/main" val="22765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Describe: Cartoons &amp; Comics</a:t>
            </a:r>
            <a:endParaRPr lang="en-US" dirty="0"/>
          </a:p>
        </p:txBody>
      </p:sp>
      <p:pic>
        <p:nvPicPr>
          <p:cNvPr id="4" name="Picture 3" title="Guidelines for the cartoons &amp; comics example. "/>
          <p:cNvPicPr>
            <a:picLocks noGrp="1" noChangeAspect="1"/>
          </p:cNvPicPr>
          <p:nvPr>
            <p:ph idx="1"/>
          </p:nvPr>
        </p:nvPicPr>
        <p:blipFill rotWithShape="1">
          <a:blip r:embed="rId2"/>
          <a:srcRect b="23076"/>
          <a:stretch/>
        </p:blipFill>
        <p:spPr>
          <a:xfrm>
            <a:off x="914400" y="1414463"/>
            <a:ext cx="7315200" cy="2057400"/>
          </a:xfrm>
          <a:prstGeom prst="rect">
            <a:avLst/>
          </a:prstGeom>
          <a:ln w="15875">
            <a:solidFill>
              <a:schemeClr val="tx1"/>
            </a:solidFill>
          </a:ln>
        </p:spPr>
      </p:pic>
      <p:pic>
        <p:nvPicPr>
          <p:cNvPr id="5" name="Picture 4" title="Sample description for the cartoons &amp; comics example. "/>
          <p:cNvPicPr>
            <a:picLocks noChangeAspect="1"/>
          </p:cNvPicPr>
          <p:nvPr/>
        </p:nvPicPr>
        <p:blipFill rotWithShape="1">
          <a:blip r:embed="rId3"/>
          <a:srcRect t="16502" b="15545"/>
          <a:stretch/>
        </p:blipFill>
        <p:spPr>
          <a:xfrm>
            <a:off x="914400" y="3657600"/>
            <a:ext cx="7315200" cy="2743200"/>
          </a:xfrm>
          <a:prstGeom prst="rect">
            <a:avLst/>
          </a:prstGeom>
          <a:ln w="15875">
            <a:solidFill>
              <a:schemeClr val="tx1"/>
            </a:solidFill>
          </a:ln>
        </p:spPr>
      </p:pic>
    </p:spTree>
    <p:extLst>
      <p:ext uri="{BB962C8B-B14F-4D97-AF65-F5344CB8AC3E}">
        <p14:creationId xmlns:p14="http://schemas.microsoft.com/office/powerpoint/2010/main" val="594932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381000" y="457200"/>
            <a:ext cx="7537450" cy="523220"/>
          </a:xfrm>
        </p:spPr>
        <p:txBody>
          <a:bodyPr/>
          <a:lstStyle/>
          <a:p>
            <a:r>
              <a:rPr lang="en-US" altLang="en-US" dirty="0" smtClean="0">
                <a:latin typeface="Whitney Book" pitchFamily="-84" charset="0"/>
                <a:cs typeface="Whitney Book" pitchFamily="-84" charset="0"/>
              </a:rPr>
              <a:t>Practice Describing</a:t>
            </a:r>
          </a:p>
        </p:txBody>
      </p:sp>
      <p:pic>
        <p:nvPicPr>
          <p:cNvPr id="3" name="Picture 2" title="A screenshot of the practice describing section, which provides users an opportunity to upload and try describing their own content."/>
          <p:cNvPicPr>
            <a:picLocks noChangeAspect="1"/>
          </p:cNvPicPr>
          <p:nvPr/>
        </p:nvPicPr>
        <p:blipFill>
          <a:blip r:embed="rId3"/>
          <a:stretch>
            <a:fillRect/>
          </a:stretch>
        </p:blipFill>
        <p:spPr>
          <a:xfrm>
            <a:off x="228600" y="1219200"/>
            <a:ext cx="8686800" cy="5242851"/>
          </a:xfrm>
          <a:prstGeom prst="rect">
            <a:avLst/>
          </a:prstGeom>
        </p:spPr>
      </p:pic>
    </p:spTree>
    <p:extLst>
      <p:ext uri="{BB962C8B-B14F-4D97-AF65-F5344CB8AC3E}">
        <p14:creationId xmlns:p14="http://schemas.microsoft.com/office/powerpoint/2010/main" val="3907795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79356"/>
            <a:ext cx="7537450" cy="954107"/>
          </a:xfrm>
        </p:spPr>
        <p:txBody>
          <a:bodyPr/>
          <a:lstStyle/>
          <a:p>
            <a:r>
              <a:rPr lang="en-US" dirty="0" smtClean="0"/>
              <a:t>Example 1: </a:t>
            </a:r>
            <a:br>
              <a:rPr lang="en-US" dirty="0" smtClean="0"/>
            </a:br>
            <a:r>
              <a:rPr lang="en-US" dirty="0" smtClean="0"/>
              <a:t>Descriptions for Young Readers</a:t>
            </a:r>
            <a:endParaRPr lang="en-US" dirty="0"/>
          </a:p>
        </p:txBody>
      </p:sp>
      <p:grpSp>
        <p:nvGrpSpPr>
          <p:cNvPr id="5" name="Group 4" title="A page out of the book, Corduroy, with accompanying text."/>
          <p:cNvGrpSpPr/>
          <p:nvPr/>
        </p:nvGrpSpPr>
        <p:grpSpPr>
          <a:xfrm>
            <a:off x="299619" y="1219200"/>
            <a:ext cx="4805781" cy="5334000"/>
            <a:chOff x="299619" y="1029708"/>
            <a:chExt cx="4805781" cy="5334000"/>
          </a:xfrm>
        </p:grpSpPr>
        <p:sp>
          <p:nvSpPr>
            <p:cNvPr id="3" name="Rectangle 2"/>
            <p:cNvSpPr/>
            <p:nvPr/>
          </p:nvSpPr>
          <p:spPr>
            <a:xfrm>
              <a:off x="299619" y="1029708"/>
              <a:ext cx="4805781" cy="1015663"/>
            </a:xfrm>
            <a:prstGeom prst="rect">
              <a:avLst/>
            </a:prstGeom>
          </p:spPr>
          <p:txBody>
            <a:bodyPr wrap="square">
              <a:spAutoFit/>
            </a:bodyPr>
            <a:lstStyle/>
            <a:p>
              <a:pPr marL="0" indent="0">
                <a:buNone/>
              </a:pPr>
              <a:r>
                <a:rPr lang="en-US" sz="1500" dirty="0">
                  <a:latin typeface="+mn-lt"/>
                  <a:cs typeface="Arial" panose="020B0604020202020204" pitchFamily="34" charset="0"/>
                </a:rPr>
                <a:t>Corduroy was just waking up when the first customers came into the store in the morning. And there, looking at him with a wide, warm smile, was the same little girl he'd seen only the day before.</a:t>
              </a:r>
            </a:p>
          </p:txBody>
        </p:sp>
        <p:pic>
          <p:nvPicPr>
            <p:cNvPr id="8" name="Picture 7" descr="https://org-benetech-poet.s3.amazonaws.com/9780140501735/original/images/pict23.jpg?1425938018012"/>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49878"/>
              <a:ext cx="3993314" cy="3348990"/>
            </a:xfrm>
            <a:prstGeom prst="rect">
              <a:avLst/>
            </a:prstGeom>
            <a:noFill/>
            <a:ln w="15875">
              <a:solidFill>
                <a:schemeClr val="tx1"/>
              </a:solidFill>
            </a:ln>
          </p:spPr>
        </p:pic>
        <p:sp>
          <p:nvSpPr>
            <p:cNvPr id="9" name="Rectangle 8"/>
            <p:cNvSpPr/>
            <p:nvPr/>
          </p:nvSpPr>
          <p:spPr>
            <a:xfrm>
              <a:off x="304801" y="5578878"/>
              <a:ext cx="4800599" cy="784830"/>
            </a:xfrm>
            <a:prstGeom prst="rect">
              <a:avLst/>
            </a:prstGeom>
          </p:spPr>
          <p:txBody>
            <a:bodyPr wrap="square">
              <a:spAutoFit/>
            </a:bodyPr>
            <a:lstStyle/>
            <a:p>
              <a:r>
                <a:rPr lang="en-US" sz="1500" dirty="0">
                  <a:latin typeface="+mn-lt"/>
                </a:rPr>
                <a:t>"I'm Lisa," she said, "and you're going to be my very own bear. Last night I counted what I've saved in my piggy bank and my mother said I could bring you home."</a:t>
              </a:r>
            </a:p>
          </p:txBody>
        </p:sp>
      </p:grpSp>
      <p:sp>
        <p:nvSpPr>
          <p:cNvPr id="6" name="Content Placeholder 5"/>
          <p:cNvSpPr>
            <a:spLocks noGrp="1"/>
          </p:cNvSpPr>
          <p:nvPr>
            <p:ph sz="half" idx="2"/>
          </p:nvPr>
        </p:nvSpPr>
        <p:spPr>
          <a:xfrm>
            <a:off x="5181600" y="1351567"/>
            <a:ext cx="3429000" cy="1318229"/>
          </a:xfrm>
          <a:solidFill>
            <a:schemeClr val="tx2">
              <a:lumMod val="10000"/>
              <a:lumOff val="90000"/>
            </a:schemeClr>
          </a:solidFill>
        </p:spPr>
        <p:txBody>
          <a:bodyPr/>
          <a:lstStyle/>
          <a:p>
            <a:pPr marL="0" indent="0">
              <a:buNone/>
            </a:pPr>
            <a:r>
              <a:rPr lang="en-US" sz="1500" b="1" dirty="0">
                <a:latin typeface="+mn-lt"/>
                <a:cs typeface="Arial" panose="020B0604020202020204" pitchFamily="34" charset="0"/>
              </a:rPr>
              <a:t>Description</a:t>
            </a:r>
            <a:r>
              <a:rPr lang="en-US" sz="1500" dirty="0">
                <a:latin typeface="+mn-lt"/>
                <a:cs typeface="Arial" panose="020B0604020202020204" pitchFamily="34" charset="0"/>
              </a:rPr>
              <a:t>: Lisa stands in front of a case filled with toys. She is holding up a round, blue purse. A woman reaches into the case towards Corduroy, who stands in the case, facing Lisa</a:t>
            </a:r>
            <a:r>
              <a:rPr lang="en-US" sz="1500" dirty="0" smtClean="0">
                <a:latin typeface="+mn-lt"/>
                <a:cs typeface="Arial" panose="020B0604020202020204" pitchFamily="34" charset="0"/>
              </a:rPr>
              <a:t>.</a:t>
            </a:r>
          </a:p>
        </p:txBody>
      </p:sp>
      <p:sp>
        <p:nvSpPr>
          <p:cNvPr id="10" name="rectangle 5"/>
          <p:cNvSpPr>
            <a:spLocks noGrp="1"/>
          </p:cNvSpPr>
          <p:nvPr>
            <p:ph sz="half" idx="2"/>
          </p:nvPr>
        </p:nvSpPr>
        <p:spPr>
          <a:xfrm>
            <a:off x="5181600" y="2875567"/>
            <a:ext cx="3429000" cy="2915633"/>
          </a:xfrm>
          <a:solidFill>
            <a:schemeClr val="tx2">
              <a:lumMod val="10000"/>
              <a:lumOff val="90000"/>
            </a:schemeClr>
          </a:solidFill>
        </p:spPr>
        <p:txBody>
          <a:bodyPr/>
          <a:lstStyle/>
          <a:p>
            <a:pPr marL="0" indent="0">
              <a:buNone/>
            </a:pPr>
            <a:r>
              <a:rPr lang="en-US" sz="1500" b="1" dirty="0" smtClean="0">
                <a:latin typeface="+mn-lt"/>
                <a:cs typeface="Arial" panose="020B0604020202020204" pitchFamily="34" charset="0"/>
              </a:rPr>
              <a:t>Explanation</a:t>
            </a:r>
            <a:r>
              <a:rPr lang="en-US" sz="1500" dirty="0">
                <a:latin typeface="+mn-lt"/>
                <a:cs typeface="Arial" panose="020B0604020202020204" pitchFamily="34" charset="0"/>
              </a:rPr>
              <a:t>: Since we’ve met Lisa already, we can refer to her by name. We’ve seen other images of her, so there’s no need to describe her outfit more than the initial time. Since we haven’t seen her purse before, that should be described. While we could go into detail about the other toys in the case, we aren’t because they aren’t important to the story. Also, describing them would make this explanation rather wordy, which we’re trying to avoid.</a:t>
            </a:r>
          </a:p>
        </p:txBody>
      </p:sp>
      <p:sp>
        <p:nvSpPr>
          <p:cNvPr id="7" name="Rectangle 6"/>
          <p:cNvSpPr/>
          <p:nvPr/>
        </p:nvSpPr>
        <p:spPr>
          <a:xfrm>
            <a:off x="2590800" y="5290268"/>
            <a:ext cx="2115619" cy="424732"/>
          </a:xfrm>
          <a:prstGeom prst="rect">
            <a:avLst/>
          </a:prstGeom>
        </p:spPr>
        <p:txBody>
          <a:bodyPr wrap="square">
            <a:spAutoFit/>
          </a:bodyPr>
          <a:lstStyle/>
          <a:p>
            <a:pPr algn="r" defTabSz="457200" eaLnBrk="1" fontAlgn="auto" hangingPunct="1">
              <a:lnSpc>
                <a:spcPct val="90000"/>
              </a:lnSpc>
              <a:spcAft>
                <a:spcPts val="0"/>
              </a:spcAft>
            </a:pPr>
            <a:r>
              <a:rPr lang="en-US" sz="1200" dirty="0" smtClean="0">
                <a:latin typeface="+mn-lt"/>
                <a:cs typeface="Whitney Book"/>
              </a:rPr>
              <a:t>Don Freeman (1968). </a:t>
            </a:r>
            <a:r>
              <a:rPr lang="en-US" sz="1200" i="1" dirty="0" smtClean="0">
                <a:latin typeface="+mn-lt"/>
                <a:cs typeface="Whitney Book"/>
              </a:rPr>
              <a:t>Corduroy. </a:t>
            </a:r>
            <a:r>
              <a:rPr lang="en-US" sz="1200" dirty="0" smtClean="0">
                <a:latin typeface="+mn-lt"/>
                <a:cs typeface="Whitney Book"/>
              </a:rPr>
              <a:t>Puffin Books.</a:t>
            </a:r>
            <a:endParaRPr lang="en-US" sz="1200" dirty="0">
              <a:latin typeface="+mn-lt"/>
              <a:cs typeface="Whitney Book"/>
            </a:endParaRPr>
          </a:p>
        </p:txBody>
      </p:sp>
    </p:spTree>
    <p:extLst>
      <p:ext uri="{BB962C8B-B14F-4D97-AF65-F5344CB8AC3E}">
        <p14:creationId xmlns:p14="http://schemas.microsoft.com/office/powerpoint/2010/main" val="297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79356"/>
            <a:ext cx="7537450" cy="954107"/>
          </a:xfrm>
        </p:spPr>
        <p:txBody>
          <a:bodyPr/>
          <a:lstStyle/>
          <a:p>
            <a:r>
              <a:rPr lang="en-US" dirty="0"/>
              <a:t>Example </a:t>
            </a:r>
            <a:r>
              <a:rPr lang="en-US" dirty="0" smtClean="0"/>
              <a:t>2: </a:t>
            </a:r>
            <a:r>
              <a:rPr lang="en-US" dirty="0"/>
              <a:t/>
            </a:r>
            <a:br>
              <a:rPr lang="en-US" dirty="0"/>
            </a:br>
            <a:r>
              <a:rPr lang="en-US" dirty="0" smtClean="0"/>
              <a:t>Descriptions for Young Readers</a:t>
            </a:r>
            <a:endParaRPr lang="en-US" dirty="0"/>
          </a:p>
        </p:txBody>
      </p:sp>
      <p:grpSp>
        <p:nvGrpSpPr>
          <p:cNvPr id="8" name="Group 7" title="A page out of the book, Frog and Toad are Friends, with accompanying text."/>
          <p:cNvGrpSpPr/>
          <p:nvPr/>
        </p:nvGrpSpPr>
        <p:grpSpPr>
          <a:xfrm>
            <a:off x="334341" y="1335299"/>
            <a:ext cx="4466259" cy="5217901"/>
            <a:chOff x="311150" y="1190670"/>
            <a:chExt cx="4466259" cy="5217901"/>
          </a:xfrm>
          <a:solidFill>
            <a:schemeClr val="bg1"/>
          </a:solidFill>
        </p:grpSpPr>
        <p:sp>
          <p:nvSpPr>
            <p:cNvPr id="5" name="Rectangle 4"/>
            <p:cNvSpPr/>
            <p:nvPr/>
          </p:nvSpPr>
          <p:spPr>
            <a:xfrm>
              <a:off x="311150" y="1190670"/>
              <a:ext cx="4466259" cy="2162130"/>
            </a:xfrm>
            <a:prstGeom prst="rect">
              <a:avLst/>
            </a:prstGeom>
            <a:grpFill/>
          </p:spPr>
          <p:txBody>
            <a:bodyPr wrap="square">
              <a:spAutoFit/>
            </a:bodyPr>
            <a:lstStyle/>
            <a:p>
              <a:pPr marL="0" marR="0" indent="0">
                <a:spcBef>
                  <a:spcPts val="0"/>
                </a:spcBef>
                <a:spcAft>
                  <a:spcPts val="900"/>
                </a:spcAft>
                <a:buNone/>
              </a:pPr>
              <a:r>
                <a:rPr lang="en-US" sz="1400" dirty="0">
                  <a:solidFill>
                    <a:srgbClr val="333333"/>
                  </a:solidFill>
                  <a:latin typeface="+mn-lt"/>
                  <a:ea typeface="Times New Roman" panose="02020603050405020304" pitchFamily="18" charset="0"/>
                  <a:cs typeface="Arial" panose="020B0604020202020204" pitchFamily="34" charset="0"/>
                </a:rPr>
                <a:t>"Don't be silly," said Frog. "What you see is the clear warm light of April. And it means that we can begin a whole new year together, Toad. Think of it," said Frog.</a:t>
              </a:r>
              <a:endParaRPr lang="en-US" sz="1400" dirty="0">
                <a:latin typeface="+mn-lt"/>
                <a:ea typeface="Calibri" panose="020F0502020204030204" pitchFamily="34" charset="0"/>
                <a:cs typeface="Arial" panose="020B0604020202020204" pitchFamily="34" charset="0"/>
              </a:endParaRPr>
            </a:p>
            <a:p>
              <a:pPr marL="0" marR="0" indent="0">
                <a:spcBef>
                  <a:spcPts val="0"/>
                </a:spcBef>
                <a:spcAft>
                  <a:spcPts val="900"/>
                </a:spcAft>
                <a:buNone/>
              </a:pPr>
              <a:r>
                <a:rPr lang="en-US" sz="1400" dirty="0">
                  <a:solidFill>
                    <a:srgbClr val="333333"/>
                  </a:solidFill>
                  <a:latin typeface="+mn-lt"/>
                  <a:ea typeface="Times New Roman" panose="02020603050405020304" pitchFamily="18" charset="0"/>
                  <a:cs typeface="Arial" panose="020B0604020202020204" pitchFamily="34" charset="0"/>
                </a:rPr>
                <a:t>"We will skip through the meadows and run through the woods and swim in the river.</a:t>
              </a:r>
              <a:endParaRPr lang="en-US" sz="1400" dirty="0">
                <a:latin typeface="+mn-lt"/>
                <a:ea typeface="Calibri" panose="020F0502020204030204" pitchFamily="34" charset="0"/>
                <a:cs typeface="Arial" panose="020B0604020202020204" pitchFamily="34" charset="0"/>
              </a:endParaRPr>
            </a:p>
            <a:p>
              <a:pPr marL="0" marR="0" indent="0">
                <a:spcBef>
                  <a:spcPts val="0"/>
                </a:spcBef>
                <a:spcAft>
                  <a:spcPts val="900"/>
                </a:spcAft>
                <a:buNone/>
              </a:pPr>
              <a:r>
                <a:rPr lang="en-US" sz="1400" dirty="0">
                  <a:solidFill>
                    <a:srgbClr val="333333"/>
                  </a:solidFill>
                  <a:latin typeface="+mn-lt"/>
                  <a:ea typeface="Times New Roman" panose="02020603050405020304" pitchFamily="18" charset="0"/>
                  <a:cs typeface="Arial" panose="020B0604020202020204" pitchFamily="34" charset="0"/>
                </a:rPr>
                <a:t>In the evenings we will sit right here on this front porch and count the stars.“</a:t>
              </a:r>
              <a:endParaRPr lang="en-US" sz="1400" dirty="0">
                <a:solidFill>
                  <a:srgbClr val="333333"/>
                </a:solidFill>
                <a:latin typeface="+mn-lt"/>
                <a:ea typeface="Calibri" panose="020F0502020204030204" pitchFamily="34" charset="0"/>
                <a:cs typeface="Arial" panose="020B0604020202020204" pitchFamily="34" charset="0"/>
              </a:endParaRPr>
            </a:p>
            <a:p>
              <a:pPr marL="0" marR="0" indent="0">
                <a:spcBef>
                  <a:spcPts val="0"/>
                </a:spcBef>
                <a:spcAft>
                  <a:spcPts val="900"/>
                </a:spcAft>
                <a:buNone/>
              </a:pPr>
              <a:endParaRPr lang="en-US" sz="1400" dirty="0">
                <a:latin typeface="+mn-lt"/>
                <a:ea typeface="Calibri" panose="020F0502020204030204" pitchFamily="34" charset="0"/>
                <a:cs typeface="Arial" panose="020B0604020202020204" pitchFamily="34" charset="0"/>
              </a:endParaRPr>
            </a:p>
          </p:txBody>
        </p:sp>
        <p:pic>
          <p:nvPicPr>
            <p:cNvPr id="7" name="Picture 6" descr="https://org-benetech-poet.s3.amazonaws.com/9780064440202/original/images/pict5.jpg?1425937516800"/>
            <p:cNvPicPr/>
            <p:nvPr/>
          </p:nvPicPr>
          <p:blipFill>
            <a:blip r:embed="rId3">
              <a:extLst>
                <a:ext uri="{28A0092B-C50C-407E-A947-70E740481C1C}">
                  <a14:useLocalDpi xmlns:a14="http://schemas.microsoft.com/office/drawing/2010/main" val="0"/>
                </a:ext>
              </a:extLst>
            </a:blip>
            <a:srcRect/>
            <a:stretch>
              <a:fillRect/>
            </a:stretch>
          </p:blipFill>
          <p:spPr bwMode="auto">
            <a:xfrm>
              <a:off x="2491409" y="2862559"/>
              <a:ext cx="2106034" cy="2936412"/>
            </a:xfrm>
            <a:prstGeom prst="rect">
              <a:avLst/>
            </a:prstGeom>
            <a:grpFill/>
            <a:ln>
              <a:noFill/>
            </a:ln>
          </p:spPr>
        </p:pic>
        <p:sp>
          <p:nvSpPr>
            <p:cNvPr id="9" name="Rectangle 8"/>
            <p:cNvSpPr/>
            <p:nvPr/>
          </p:nvSpPr>
          <p:spPr>
            <a:xfrm>
              <a:off x="311150" y="5885351"/>
              <a:ext cx="4466259" cy="523220"/>
            </a:xfrm>
            <a:prstGeom prst="rect">
              <a:avLst/>
            </a:prstGeom>
            <a:grpFill/>
          </p:spPr>
          <p:txBody>
            <a:bodyPr wrap="square">
              <a:spAutoFit/>
            </a:bodyPr>
            <a:lstStyle/>
            <a:p>
              <a:pPr marL="0" indent="0">
                <a:spcBef>
                  <a:spcPts val="0"/>
                </a:spcBef>
                <a:spcAft>
                  <a:spcPts val="1200"/>
                </a:spcAft>
                <a:buNone/>
              </a:pPr>
              <a:r>
                <a:rPr lang="en-US" sz="1400" dirty="0">
                  <a:latin typeface="+mn-lt"/>
                </a:rPr>
                <a:t>"You can count them, Frog," said Toad. "I will be too tired. I am going back to bed."</a:t>
              </a:r>
              <a:endParaRPr lang="en-US" sz="1400" dirty="0">
                <a:solidFill>
                  <a:srgbClr val="333333"/>
                </a:solidFill>
                <a:latin typeface="+mn-lt"/>
                <a:ea typeface="Calibri" panose="020F0502020204030204" pitchFamily="34" charset="0"/>
                <a:cs typeface="Times New Roman" panose="02020603050405020304" pitchFamily="18" charset="0"/>
              </a:endParaRPr>
            </a:p>
          </p:txBody>
        </p:sp>
      </p:grpSp>
      <p:sp>
        <p:nvSpPr>
          <p:cNvPr id="6" name="Content Placeholder 5"/>
          <p:cNvSpPr>
            <a:spLocks noGrp="1"/>
          </p:cNvSpPr>
          <p:nvPr>
            <p:ph sz="half" idx="2"/>
          </p:nvPr>
        </p:nvSpPr>
        <p:spPr>
          <a:xfrm>
            <a:off x="5032679" y="1433904"/>
            <a:ext cx="3478530" cy="1918896"/>
          </a:xfrm>
          <a:solidFill>
            <a:schemeClr val="tx2">
              <a:lumMod val="10000"/>
              <a:lumOff val="90000"/>
            </a:schemeClr>
          </a:solidFill>
        </p:spPr>
        <p:txBody>
          <a:bodyPr/>
          <a:lstStyle/>
          <a:p>
            <a:pPr marL="0" indent="0">
              <a:buNone/>
            </a:pPr>
            <a:r>
              <a:rPr lang="en-US" sz="1600" b="1" dirty="0">
                <a:latin typeface="+mn-lt"/>
                <a:cs typeface="Arial" panose="020B0604020202020204" pitchFamily="34" charset="0"/>
              </a:rPr>
              <a:t>Description</a:t>
            </a:r>
            <a:r>
              <a:rPr lang="en-US" sz="1600" dirty="0">
                <a:latin typeface="+mn-lt"/>
                <a:cs typeface="Arial" panose="020B0604020202020204" pitchFamily="34" charset="0"/>
              </a:rPr>
              <a:t>: Frog and Toad are standing on the porch. Frog looks upwards and gestures up with one hand. His other hand rests on Toad’s shoulders. Toad has one hand on his head and has both eyes closed. He’s wearing green-and-white spotted pajamas. </a:t>
            </a:r>
            <a:endParaRPr lang="en-US" sz="1600" dirty="0" smtClean="0">
              <a:latin typeface="+mn-lt"/>
              <a:cs typeface="Arial" panose="020B0604020202020204" pitchFamily="34" charset="0"/>
            </a:endParaRPr>
          </a:p>
        </p:txBody>
      </p:sp>
      <p:sp>
        <p:nvSpPr>
          <p:cNvPr id="10" name="Rectangle 5"/>
          <p:cNvSpPr>
            <a:spLocks noGrp="1"/>
          </p:cNvSpPr>
          <p:nvPr>
            <p:ph sz="half" idx="2"/>
          </p:nvPr>
        </p:nvSpPr>
        <p:spPr>
          <a:xfrm>
            <a:off x="5029200" y="3529404"/>
            <a:ext cx="3478530" cy="1956996"/>
          </a:xfrm>
          <a:solidFill>
            <a:schemeClr val="tx2">
              <a:lumMod val="10000"/>
              <a:lumOff val="90000"/>
            </a:schemeClr>
          </a:solidFill>
        </p:spPr>
        <p:txBody>
          <a:bodyPr/>
          <a:lstStyle/>
          <a:p>
            <a:pPr marL="0" indent="0">
              <a:buNone/>
            </a:pPr>
            <a:r>
              <a:rPr lang="en-US" sz="1600" b="1" dirty="0" smtClean="0">
                <a:latin typeface="+mn-lt"/>
                <a:cs typeface="Arial" panose="020B0604020202020204" pitchFamily="34" charset="0"/>
              </a:rPr>
              <a:t>Explanation</a:t>
            </a:r>
            <a:r>
              <a:rPr lang="en-US" sz="1600" dirty="0">
                <a:latin typeface="+mn-lt"/>
                <a:cs typeface="Arial" panose="020B0604020202020204" pitchFamily="34" charset="0"/>
              </a:rPr>
              <a:t>: The text tells us that Frog and Toad are chatting and that Toad is tired. It </a:t>
            </a:r>
            <a:r>
              <a:rPr lang="en-US" sz="1600" dirty="0" smtClean="0">
                <a:latin typeface="+mn-lt"/>
                <a:cs typeface="Arial" panose="020B0604020202020204" pitchFamily="34" charset="0"/>
              </a:rPr>
              <a:t>doesn’t go into detail about the porch or </a:t>
            </a:r>
            <a:r>
              <a:rPr lang="en-US" sz="1600" dirty="0">
                <a:latin typeface="+mn-lt"/>
                <a:cs typeface="Arial" panose="020B0604020202020204" pitchFamily="34" charset="0"/>
              </a:rPr>
              <a:t>what </a:t>
            </a:r>
            <a:r>
              <a:rPr lang="en-US" sz="1600" dirty="0" smtClean="0">
                <a:latin typeface="+mn-lt"/>
                <a:cs typeface="Arial" panose="020B0604020202020204" pitchFamily="34" charset="0"/>
              </a:rPr>
              <a:t>Frog </a:t>
            </a:r>
            <a:r>
              <a:rPr lang="en-US" sz="1600" dirty="0">
                <a:latin typeface="+mn-lt"/>
                <a:cs typeface="Arial" panose="020B0604020202020204" pitchFamily="34" charset="0"/>
              </a:rPr>
              <a:t>is wearing. Describing Toad’s pajamas reinforces the fact that he’s tired and gives the reader something to visualize</a:t>
            </a:r>
            <a:r>
              <a:rPr lang="en-US" sz="1600" dirty="0" smtClean="0">
                <a:latin typeface="+mn-lt"/>
                <a:cs typeface="Arial" panose="020B0604020202020204" pitchFamily="34" charset="0"/>
              </a:rPr>
              <a:t>.</a:t>
            </a:r>
            <a:endParaRPr lang="en-US" sz="1600" dirty="0">
              <a:latin typeface="+mn-lt"/>
              <a:cs typeface="Arial" panose="020B0604020202020204" pitchFamily="34" charset="0"/>
            </a:endParaRPr>
          </a:p>
        </p:txBody>
      </p:sp>
      <p:sp>
        <p:nvSpPr>
          <p:cNvPr id="3" name="Rectangle 2"/>
          <p:cNvSpPr/>
          <p:nvPr/>
        </p:nvSpPr>
        <p:spPr>
          <a:xfrm>
            <a:off x="4648200" y="5595068"/>
            <a:ext cx="2561259" cy="424732"/>
          </a:xfrm>
          <a:prstGeom prst="rect">
            <a:avLst/>
          </a:prstGeom>
        </p:spPr>
        <p:txBody>
          <a:bodyPr wrap="square">
            <a:spAutoFit/>
          </a:bodyPr>
          <a:lstStyle/>
          <a:p>
            <a:pPr defTabSz="457200" eaLnBrk="1" fontAlgn="auto" hangingPunct="1">
              <a:lnSpc>
                <a:spcPct val="90000"/>
              </a:lnSpc>
              <a:spcAft>
                <a:spcPts val="0"/>
              </a:spcAft>
            </a:pPr>
            <a:r>
              <a:rPr lang="en-US" sz="1200" dirty="0" smtClean="0">
                <a:latin typeface="+mn-lt"/>
                <a:cs typeface="Whitney Book"/>
              </a:rPr>
              <a:t>Arnold </a:t>
            </a:r>
            <a:r>
              <a:rPr lang="en-US" sz="1200" dirty="0" err="1" smtClean="0">
                <a:latin typeface="+mn-lt"/>
                <a:cs typeface="Whitney Book"/>
              </a:rPr>
              <a:t>Lobel</a:t>
            </a:r>
            <a:r>
              <a:rPr lang="en-US" sz="1200" dirty="0" smtClean="0">
                <a:latin typeface="+mn-lt"/>
                <a:cs typeface="Whitney Book"/>
              </a:rPr>
              <a:t> (1970). </a:t>
            </a:r>
            <a:r>
              <a:rPr lang="en-US" sz="1200" i="1" dirty="0" smtClean="0">
                <a:latin typeface="+mn-lt"/>
                <a:cs typeface="Whitney Book"/>
              </a:rPr>
              <a:t>Frog and Toad Are Friends. </a:t>
            </a:r>
            <a:r>
              <a:rPr lang="en-US" sz="1200" dirty="0" smtClean="0">
                <a:latin typeface="+mn-lt"/>
                <a:cs typeface="Whitney Book"/>
              </a:rPr>
              <a:t>HarperCollins Publishers.</a:t>
            </a:r>
            <a:endParaRPr lang="en-US" sz="1200" dirty="0">
              <a:latin typeface="+mn-lt"/>
              <a:cs typeface="Whitney Book"/>
            </a:endParaRPr>
          </a:p>
        </p:txBody>
      </p:sp>
    </p:spTree>
    <p:extLst>
      <p:ext uri="{BB962C8B-B14F-4D97-AF65-F5344CB8AC3E}">
        <p14:creationId xmlns:p14="http://schemas.microsoft.com/office/powerpoint/2010/main" val="19649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Describing – Example 1:</a:t>
            </a:r>
            <a:endParaRPr lang="en-US" dirty="0"/>
          </a:p>
        </p:txBody>
      </p:sp>
      <p:grpSp>
        <p:nvGrpSpPr>
          <p:cNvPr id="4" name="Group 3" title="A page out of the book, Aaloo, Maaloo, Kaaloo, with accompanying text."/>
          <p:cNvGrpSpPr/>
          <p:nvPr/>
        </p:nvGrpSpPr>
        <p:grpSpPr>
          <a:xfrm>
            <a:off x="609600" y="1409104"/>
            <a:ext cx="5162754" cy="4686896"/>
            <a:chOff x="2055114" y="1409104"/>
            <a:chExt cx="5162754" cy="4686896"/>
          </a:xfrm>
        </p:grpSpPr>
        <p:sp>
          <p:nvSpPr>
            <p:cNvPr id="3" name="Rectangle 2"/>
            <p:cNvSpPr/>
            <p:nvPr/>
          </p:nvSpPr>
          <p:spPr>
            <a:xfrm>
              <a:off x="2055114" y="1409104"/>
              <a:ext cx="5162754" cy="646331"/>
            </a:xfrm>
            <a:prstGeom prst="rect">
              <a:avLst/>
            </a:prstGeom>
          </p:spPr>
          <p:txBody>
            <a:bodyPr wrap="square">
              <a:spAutoFit/>
            </a:bodyPr>
            <a:lstStyle/>
            <a:p>
              <a:r>
                <a:rPr lang="en-US" dirty="0" err="1">
                  <a:latin typeface="+mn-lt"/>
                </a:rPr>
                <a:t>Dadi</a:t>
              </a:r>
              <a:r>
                <a:rPr lang="en-US" dirty="0">
                  <a:latin typeface="+mn-lt"/>
                </a:rPr>
                <a:t> says, “Well done, </a:t>
              </a:r>
              <a:r>
                <a:rPr lang="en-US" dirty="0" err="1">
                  <a:latin typeface="+mn-lt"/>
                </a:rPr>
                <a:t>Maaloo</a:t>
              </a:r>
              <a:r>
                <a:rPr lang="en-US" dirty="0">
                  <a:latin typeface="+mn-lt"/>
                </a:rPr>
                <a:t>! Go and get some </a:t>
              </a:r>
              <a:r>
                <a:rPr lang="en-US" dirty="0" smtClean="0">
                  <a:latin typeface="+mn-lt"/>
                </a:rPr>
                <a:t>potatoes.</a:t>
              </a:r>
              <a:endParaRPr lang="en-US" dirty="0">
                <a:latin typeface="+mn-lt"/>
              </a:endParaRPr>
            </a:p>
          </p:txBody>
        </p:sp>
        <p:pic>
          <p:nvPicPr>
            <p:cNvPr id="7" name="Picture 6"/>
            <p:cNvPicPr/>
            <p:nvPr/>
          </p:nvPicPr>
          <p:blipFill>
            <a:blip r:embed="rId3"/>
            <a:stretch>
              <a:fillRect/>
            </a:stretch>
          </p:blipFill>
          <p:spPr>
            <a:xfrm>
              <a:off x="2133600" y="2105722"/>
              <a:ext cx="4811775" cy="3990278"/>
            </a:xfrm>
            <a:prstGeom prst="rect">
              <a:avLst/>
            </a:prstGeom>
          </p:spPr>
        </p:pic>
      </p:grpSp>
      <p:sp>
        <p:nvSpPr>
          <p:cNvPr id="9" name="TextBox 8"/>
          <p:cNvSpPr txBox="1"/>
          <p:nvPr/>
        </p:nvSpPr>
        <p:spPr>
          <a:xfrm>
            <a:off x="679552" y="6096000"/>
            <a:ext cx="2978048" cy="424732"/>
          </a:xfrm>
          <a:prstGeom prst="rect">
            <a:avLst/>
          </a:prstGeom>
        </p:spPr>
        <p:txBody>
          <a:bodyPr vert="horz" wrap="square" lIns="91440" tIns="45720" rIns="91440" bIns="45720" rtlCol="0" anchor="b" anchorCtr="0">
            <a:spAutoFit/>
          </a:bodyPr>
          <a:lstStyle/>
          <a:p>
            <a:pPr defTabSz="457200" eaLnBrk="1" fontAlgn="auto" hangingPunct="1">
              <a:lnSpc>
                <a:spcPct val="90000"/>
              </a:lnSpc>
              <a:spcAft>
                <a:spcPts val="0"/>
              </a:spcAft>
            </a:pPr>
            <a:r>
              <a:rPr lang="en-US" sz="1200" dirty="0">
                <a:latin typeface="+mn-lt"/>
                <a:cs typeface="Whitney Book"/>
              </a:rPr>
              <a:t>Vinita Krishna (2006). </a:t>
            </a:r>
            <a:r>
              <a:rPr lang="en-US" sz="1200" i="1" dirty="0" err="1" smtClean="0">
                <a:latin typeface="+mn-lt"/>
                <a:cs typeface="Whitney Book"/>
              </a:rPr>
              <a:t>Aaloo</a:t>
            </a:r>
            <a:r>
              <a:rPr lang="en-US" sz="1200" i="1" dirty="0">
                <a:latin typeface="+mn-lt"/>
                <a:cs typeface="Whitney Book"/>
              </a:rPr>
              <a:t>, </a:t>
            </a:r>
            <a:r>
              <a:rPr lang="en-US" sz="1200" i="1" dirty="0" err="1">
                <a:latin typeface="+mn-lt"/>
                <a:cs typeface="Whitney Book"/>
              </a:rPr>
              <a:t>Maaloo</a:t>
            </a:r>
            <a:r>
              <a:rPr lang="en-US" sz="1200" i="1" dirty="0">
                <a:latin typeface="+mn-lt"/>
                <a:cs typeface="Whitney Book"/>
              </a:rPr>
              <a:t>, </a:t>
            </a:r>
            <a:r>
              <a:rPr lang="en-US" sz="1200" i="1" dirty="0" err="1">
                <a:latin typeface="+mn-lt"/>
                <a:cs typeface="Whitney Book"/>
              </a:rPr>
              <a:t>Kaaloo</a:t>
            </a:r>
            <a:r>
              <a:rPr lang="en-US" sz="1200" i="1" dirty="0">
                <a:latin typeface="+mn-lt"/>
                <a:cs typeface="Whitney Book"/>
              </a:rPr>
              <a:t>. </a:t>
            </a:r>
            <a:r>
              <a:rPr lang="en-US" sz="1200" dirty="0" err="1">
                <a:latin typeface="+mn-lt"/>
                <a:cs typeface="Whitney Book"/>
              </a:rPr>
              <a:t>Pratham</a:t>
            </a:r>
            <a:r>
              <a:rPr lang="en-US" sz="1200" dirty="0">
                <a:latin typeface="+mn-lt"/>
                <a:cs typeface="Whitney Book"/>
              </a:rPr>
              <a:t> Books.</a:t>
            </a:r>
          </a:p>
        </p:txBody>
      </p:sp>
      <p:sp>
        <p:nvSpPr>
          <p:cNvPr id="10" name="Rectangle 9"/>
          <p:cNvSpPr/>
          <p:nvPr/>
        </p:nvSpPr>
        <p:spPr>
          <a:xfrm>
            <a:off x="5867400" y="2110802"/>
            <a:ext cx="2228646" cy="2385268"/>
          </a:xfrm>
          <a:prstGeom prst="rect">
            <a:avLst/>
          </a:prstGeom>
          <a:solidFill>
            <a:schemeClr val="tx2">
              <a:lumMod val="10000"/>
              <a:lumOff val="90000"/>
            </a:schemeClr>
          </a:solidFill>
        </p:spPr>
        <p:txBody>
          <a:bodyPr wrap="square">
            <a:spAutoFit/>
          </a:bodyPr>
          <a:lstStyle/>
          <a:p>
            <a:pPr lvl="0">
              <a:spcBef>
                <a:spcPts val="600"/>
              </a:spcBef>
              <a:defRPr/>
            </a:pPr>
            <a:r>
              <a:rPr lang="en-US" b="1" dirty="0">
                <a:latin typeface="+mn-lt"/>
              </a:rPr>
              <a:t>Sample description: </a:t>
            </a:r>
          </a:p>
          <a:p>
            <a:pPr marL="0" indent="0">
              <a:spcBef>
                <a:spcPts val="600"/>
              </a:spcBef>
              <a:buNone/>
            </a:pPr>
            <a:r>
              <a:rPr lang="en-US" dirty="0" err="1">
                <a:latin typeface="+mn-lt"/>
                <a:cs typeface="MS PGothic" charset="0"/>
              </a:rPr>
              <a:t>Maaloo</a:t>
            </a:r>
            <a:r>
              <a:rPr lang="en-US" dirty="0">
                <a:latin typeface="+mn-lt"/>
                <a:cs typeface="MS PGothic" charset="0"/>
              </a:rPr>
              <a:t> shows his grandmother, </a:t>
            </a:r>
            <a:r>
              <a:rPr lang="en-US" dirty="0" err="1">
                <a:latin typeface="+mn-lt"/>
                <a:cs typeface="MS PGothic" charset="0"/>
              </a:rPr>
              <a:t>Dadi</a:t>
            </a:r>
            <a:r>
              <a:rPr lang="en-US" dirty="0">
                <a:latin typeface="+mn-lt"/>
                <a:cs typeface="MS PGothic" charset="0"/>
              </a:rPr>
              <a:t>, the basket of vegetables that he has </a:t>
            </a:r>
            <a:r>
              <a:rPr lang="en-US" dirty="0" err="1">
                <a:latin typeface="+mn-lt"/>
                <a:cs typeface="MS PGothic" charset="0"/>
              </a:rPr>
              <a:t>piced</a:t>
            </a:r>
            <a:r>
              <a:rPr lang="en-US" dirty="0">
                <a:latin typeface="+mn-lt"/>
                <a:cs typeface="MS PGothic" charset="0"/>
              </a:rPr>
              <a:t>. </a:t>
            </a:r>
            <a:r>
              <a:rPr lang="en-US" dirty="0" err="1">
                <a:latin typeface="+mn-lt"/>
                <a:cs typeface="MS PGothic" charset="0"/>
              </a:rPr>
              <a:t>Dadi</a:t>
            </a:r>
            <a:r>
              <a:rPr lang="en-US" dirty="0">
                <a:latin typeface="+mn-lt"/>
                <a:cs typeface="MS PGothic" charset="0"/>
              </a:rPr>
              <a:t> approaches </a:t>
            </a:r>
            <a:r>
              <a:rPr lang="en-US" dirty="0" err="1">
                <a:latin typeface="+mn-lt"/>
                <a:cs typeface="MS PGothic" charset="0"/>
              </a:rPr>
              <a:t>Maaloo</a:t>
            </a:r>
            <a:r>
              <a:rPr lang="en-US" dirty="0">
                <a:latin typeface="+mn-lt"/>
                <a:cs typeface="MS PGothic" charset="0"/>
              </a:rPr>
              <a:t> with open arms. </a:t>
            </a:r>
          </a:p>
        </p:txBody>
      </p:sp>
    </p:spTree>
    <p:extLst>
      <p:ext uri="{BB962C8B-B14F-4D97-AF65-F5344CB8AC3E}">
        <p14:creationId xmlns:p14="http://schemas.microsoft.com/office/powerpoint/2010/main" val="364217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Describing – Example 2:</a:t>
            </a:r>
            <a:endParaRPr lang="en-US" dirty="0"/>
          </a:p>
        </p:txBody>
      </p:sp>
      <p:grpSp>
        <p:nvGrpSpPr>
          <p:cNvPr id="5" name="Group 4" title="A page out of the book, Aaloo, Maaloo, Kaaloo, with accompanying text."/>
          <p:cNvGrpSpPr/>
          <p:nvPr/>
        </p:nvGrpSpPr>
        <p:grpSpPr>
          <a:xfrm>
            <a:off x="838200" y="1345674"/>
            <a:ext cx="5181600" cy="4810774"/>
            <a:chOff x="1600200" y="1345674"/>
            <a:chExt cx="5181600" cy="4810774"/>
          </a:xfrm>
        </p:grpSpPr>
        <p:sp>
          <p:nvSpPr>
            <p:cNvPr id="3" name="Rectangle 2"/>
            <p:cNvSpPr/>
            <p:nvPr/>
          </p:nvSpPr>
          <p:spPr>
            <a:xfrm>
              <a:off x="1600200" y="1345674"/>
              <a:ext cx="5181600" cy="646331"/>
            </a:xfrm>
            <a:prstGeom prst="rect">
              <a:avLst/>
            </a:prstGeom>
          </p:spPr>
          <p:txBody>
            <a:bodyPr wrap="square">
              <a:spAutoFit/>
            </a:bodyPr>
            <a:lstStyle/>
            <a:p>
              <a:r>
                <a:rPr lang="en-US" dirty="0" err="1">
                  <a:latin typeface="+mn-lt"/>
                </a:rPr>
                <a:t>Maaloo</a:t>
              </a:r>
              <a:r>
                <a:rPr lang="en-US" dirty="0">
                  <a:latin typeface="+mn-lt"/>
                </a:rPr>
                <a:t> looked at the trees, creepers and plants. Not a single potato could he see. </a:t>
              </a:r>
            </a:p>
          </p:txBody>
        </p:sp>
        <p:pic>
          <p:nvPicPr>
            <p:cNvPr id="11" name="Picture 10"/>
            <p:cNvPicPr/>
            <p:nvPr/>
          </p:nvPicPr>
          <p:blipFill>
            <a:blip r:embed="rId3"/>
            <a:stretch>
              <a:fillRect/>
            </a:stretch>
          </p:blipFill>
          <p:spPr>
            <a:xfrm>
              <a:off x="1667954" y="1981200"/>
              <a:ext cx="5037646" cy="4175248"/>
            </a:xfrm>
            <a:prstGeom prst="rect">
              <a:avLst/>
            </a:prstGeom>
          </p:spPr>
        </p:pic>
      </p:grpSp>
      <p:sp>
        <p:nvSpPr>
          <p:cNvPr id="7" name="TextBox 6"/>
          <p:cNvSpPr txBox="1"/>
          <p:nvPr/>
        </p:nvSpPr>
        <p:spPr>
          <a:xfrm>
            <a:off x="914400" y="6128468"/>
            <a:ext cx="2743200" cy="424732"/>
          </a:xfrm>
          <a:prstGeom prst="rect">
            <a:avLst/>
          </a:prstGeom>
        </p:spPr>
        <p:txBody>
          <a:bodyPr vert="horz" wrap="square" lIns="91440" tIns="45720" rIns="91440" bIns="45720" rtlCol="0" anchor="b" anchorCtr="0">
            <a:spAutoFit/>
          </a:bodyPr>
          <a:lstStyle/>
          <a:p>
            <a:pPr defTabSz="457200" eaLnBrk="1" fontAlgn="auto" hangingPunct="1">
              <a:lnSpc>
                <a:spcPct val="90000"/>
              </a:lnSpc>
              <a:spcAft>
                <a:spcPts val="0"/>
              </a:spcAft>
            </a:pPr>
            <a:r>
              <a:rPr lang="en-US" sz="1200" dirty="0">
                <a:latin typeface="+mn-lt"/>
                <a:cs typeface="Whitney Book"/>
              </a:rPr>
              <a:t>Vinita Krishna (2006). </a:t>
            </a:r>
            <a:r>
              <a:rPr lang="en-US" sz="1200" i="1" dirty="0" err="1" smtClean="0">
                <a:latin typeface="+mn-lt"/>
                <a:cs typeface="Whitney Book"/>
              </a:rPr>
              <a:t>Aaloo</a:t>
            </a:r>
            <a:r>
              <a:rPr lang="en-US" sz="1200" i="1" dirty="0">
                <a:latin typeface="+mn-lt"/>
                <a:cs typeface="Whitney Book"/>
              </a:rPr>
              <a:t>, </a:t>
            </a:r>
            <a:r>
              <a:rPr lang="en-US" sz="1200" i="1" dirty="0" err="1">
                <a:latin typeface="+mn-lt"/>
                <a:cs typeface="Whitney Book"/>
              </a:rPr>
              <a:t>Maaloo</a:t>
            </a:r>
            <a:r>
              <a:rPr lang="en-US" sz="1200" i="1" dirty="0">
                <a:latin typeface="+mn-lt"/>
                <a:cs typeface="Whitney Book"/>
              </a:rPr>
              <a:t>, </a:t>
            </a:r>
            <a:r>
              <a:rPr lang="en-US" sz="1200" i="1" dirty="0" err="1">
                <a:latin typeface="+mn-lt"/>
                <a:cs typeface="Whitney Book"/>
              </a:rPr>
              <a:t>Kaaloo</a:t>
            </a:r>
            <a:r>
              <a:rPr lang="en-US" sz="1200" i="1" dirty="0">
                <a:latin typeface="+mn-lt"/>
                <a:cs typeface="Whitney Book"/>
              </a:rPr>
              <a:t>. </a:t>
            </a:r>
            <a:r>
              <a:rPr lang="en-US" sz="1200" dirty="0" err="1">
                <a:latin typeface="+mn-lt"/>
                <a:cs typeface="Whitney Book"/>
              </a:rPr>
              <a:t>Pratham</a:t>
            </a:r>
            <a:r>
              <a:rPr lang="en-US" sz="1200" dirty="0">
                <a:latin typeface="+mn-lt"/>
                <a:cs typeface="Whitney Book"/>
              </a:rPr>
              <a:t> Books.</a:t>
            </a:r>
          </a:p>
        </p:txBody>
      </p:sp>
      <p:sp>
        <p:nvSpPr>
          <p:cNvPr id="4" name="Rectangle 3"/>
          <p:cNvSpPr/>
          <p:nvPr/>
        </p:nvSpPr>
        <p:spPr>
          <a:xfrm>
            <a:off x="6172200" y="2012325"/>
            <a:ext cx="2209800" cy="1831271"/>
          </a:xfrm>
          <a:prstGeom prst="rect">
            <a:avLst/>
          </a:prstGeom>
          <a:solidFill>
            <a:schemeClr val="tx2">
              <a:lumMod val="10000"/>
              <a:lumOff val="90000"/>
            </a:schemeClr>
          </a:solidFill>
        </p:spPr>
        <p:txBody>
          <a:bodyPr wrap="square">
            <a:spAutoFit/>
          </a:bodyPr>
          <a:lstStyle/>
          <a:p>
            <a:pPr lvl="0">
              <a:spcBef>
                <a:spcPts val="600"/>
              </a:spcBef>
              <a:defRPr/>
            </a:pPr>
            <a:r>
              <a:rPr lang="en-US" b="1" dirty="0" smtClean="0">
                <a:latin typeface="+mn-lt"/>
              </a:rPr>
              <a:t>Sample description</a:t>
            </a:r>
            <a:r>
              <a:rPr lang="en-US" b="1" dirty="0">
                <a:latin typeface="+mn-lt"/>
              </a:rPr>
              <a:t>: </a:t>
            </a:r>
          </a:p>
          <a:p>
            <a:pPr lvl="0">
              <a:spcBef>
                <a:spcPts val="600"/>
              </a:spcBef>
              <a:defRPr/>
            </a:pPr>
            <a:r>
              <a:rPr lang="en-US" dirty="0" err="1">
                <a:latin typeface="+mn-lt"/>
              </a:rPr>
              <a:t>Maaloo</a:t>
            </a:r>
            <a:r>
              <a:rPr lang="en-US" dirty="0">
                <a:latin typeface="+mn-lt"/>
              </a:rPr>
              <a:t> and his dog, </a:t>
            </a:r>
            <a:r>
              <a:rPr lang="en-US" dirty="0" err="1">
                <a:latin typeface="+mn-lt"/>
              </a:rPr>
              <a:t>Kaaloo</a:t>
            </a:r>
            <a:r>
              <a:rPr lang="en-US" dirty="0">
                <a:latin typeface="+mn-lt"/>
              </a:rPr>
              <a:t>, crawl around the vegetable garden searching for potatoes. </a:t>
            </a:r>
          </a:p>
        </p:txBody>
      </p:sp>
    </p:spTree>
    <p:extLst>
      <p:ext uri="{BB962C8B-B14F-4D97-AF65-F5344CB8AC3E}">
        <p14:creationId xmlns:p14="http://schemas.microsoft.com/office/powerpoint/2010/main" val="263291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Describing – Example 3</a:t>
            </a:r>
            <a:r>
              <a:rPr lang="en-US" dirty="0" smtClean="0"/>
              <a:t>:</a:t>
            </a:r>
            <a:endParaRPr lang="en-US" dirty="0"/>
          </a:p>
        </p:txBody>
      </p:sp>
      <p:grpSp>
        <p:nvGrpSpPr>
          <p:cNvPr id="4" name="Group 3" title="A page out of the book, Aaloo, Maaloo, Kaaloo, with accompanying text."/>
          <p:cNvGrpSpPr/>
          <p:nvPr/>
        </p:nvGrpSpPr>
        <p:grpSpPr>
          <a:xfrm>
            <a:off x="381000" y="1211007"/>
            <a:ext cx="5826760" cy="5032631"/>
            <a:chOff x="1259840" y="1243280"/>
            <a:chExt cx="5826760" cy="5032631"/>
          </a:xfrm>
        </p:grpSpPr>
        <p:sp>
          <p:nvSpPr>
            <p:cNvPr id="3" name="Rectangle 2"/>
            <p:cNvSpPr/>
            <p:nvPr/>
          </p:nvSpPr>
          <p:spPr>
            <a:xfrm>
              <a:off x="1259840" y="1243280"/>
              <a:ext cx="5826760" cy="907941"/>
            </a:xfrm>
            <a:prstGeom prst="rect">
              <a:avLst/>
            </a:prstGeom>
          </p:spPr>
          <p:txBody>
            <a:bodyPr wrap="square">
              <a:spAutoFit/>
            </a:bodyPr>
            <a:lstStyle/>
            <a:p>
              <a:pPr>
                <a:spcBef>
                  <a:spcPts val="600"/>
                </a:spcBef>
                <a:spcAft>
                  <a:spcPts val="0"/>
                </a:spcAft>
              </a:pPr>
              <a:r>
                <a:rPr lang="en-US" sz="1600" dirty="0">
                  <a:latin typeface="+mn-lt"/>
                </a:rPr>
                <a:t>“</a:t>
              </a:r>
              <a:r>
                <a:rPr lang="en-US" sz="1600" dirty="0" err="1">
                  <a:latin typeface="+mn-lt"/>
                </a:rPr>
                <a:t>Dadi</a:t>
              </a:r>
              <a:r>
                <a:rPr lang="en-US" sz="1600" dirty="0">
                  <a:latin typeface="+mn-lt"/>
                </a:rPr>
                <a:t>, the potatoes aren’t ready yet,” said </a:t>
              </a:r>
              <a:r>
                <a:rPr lang="en-US" sz="1600" dirty="0" err="1">
                  <a:latin typeface="+mn-lt"/>
                </a:rPr>
                <a:t>Maaloo</a:t>
              </a:r>
              <a:r>
                <a:rPr lang="en-US" sz="1600" dirty="0">
                  <a:latin typeface="+mn-lt"/>
                </a:rPr>
                <a:t>, putting the empty basket down. </a:t>
              </a:r>
              <a:endParaRPr lang="en-US" sz="1600" dirty="0" smtClean="0">
                <a:latin typeface="+mn-lt"/>
              </a:endParaRPr>
            </a:p>
            <a:p>
              <a:pPr>
                <a:spcBef>
                  <a:spcPts val="600"/>
                </a:spcBef>
                <a:spcAft>
                  <a:spcPts val="0"/>
                </a:spcAft>
              </a:pPr>
              <a:r>
                <a:rPr lang="en-US" sz="1600" dirty="0" smtClean="0">
                  <a:latin typeface="+mn-lt"/>
                </a:rPr>
                <a:t>“</a:t>
              </a:r>
              <a:r>
                <a:rPr lang="en-US" sz="1600" dirty="0">
                  <a:latin typeface="+mn-lt"/>
                </a:rPr>
                <a:t>No </a:t>
              </a:r>
              <a:r>
                <a:rPr lang="en-US" sz="1600" dirty="0" err="1">
                  <a:latin typeface="+mn-lt"/>
                </a:rPr>
                <a:t>Maaloo</a:t>
              </a:r>
              <a:r>
                <a:rPr lang="en-US" sz="1600" dirty="0">
                  <a:latin typeface="+mn-lt"/>
                </a:rPr>
                <a:t>, there are plenty of potatoes. Look carefully,” said </a:t>
              </a:r>
              <a:r>
                <a:rPr lang="en-US" sz="1600" dirty="0" err="1">
                  <a:latin typeface="+mn-lt"/>
                </a:rPr>
                <a:t>Dadi</a:t>
              </a:r>
              <a:r>
                <a:rPr lang="en-US" sz="1600" dirty="0">
                  <a:latin typeface="+mn-lt"/>
                </a:rPr>
                <a:t>. </a:t>
              </a:r>
            </a:p>
          </p:txBody>
        </p:sp>
        <p:pic>
          <p:nvPicPr>
            <p:cNvPr id="7" name="Picture 6"/>
            <p:cNvPicPr/>
            <p:nvPr/>
          </p:nvPicPr>
          <p:blipFill>
            <a:blip r:embed="rId3"/>
            <a:stretch>
              <a:fillRect/>
            </a:stretch>
          </p:blipFill>
          <p:spPr>
            <a:xfrm>
              <a:off x="1717040" y="2165873"/>
              <a:ext cx="4953000" cy="4110038"/>
            </a:xfrm>
            <a:prstGeom prst="rect">
              <a:avLst/>
            </a:prstGeom>
          </p:spPr>
        </p:pic>
      </p:grpSp>
      <p:sp>
        <p:nvSpPr>
          <p:cNvPr id="6" name="TextBox 5"/>
          <p:cNvSpPr txBox="1"/>
          <p:nvPr/>
        </p:nvSpPr>
        <p:spPr>
          <a:xfrm>
            <a:off x="838200" y="6204668"/>
            <a:ext cx="3124200" cy="424732"/>
          </a:xfrm>
          <a:prstGeom prst="rect">
            <a:avLst/>
          </a:prstGeom>
        </p:spPr>
        <p:txBody>
          <a:bodyPr vert="horz" wrap="squar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lang="en-US" sz="1200" dirty="0" smtClean="0">
                <a:latin typeface="+mn-lt"/>
                <a:ea typeface="+mn-ea"/>
                <a:cs typeface="Whitney Book"/>
              </a:rPr>
              <a:t>Vinita Krishna (2006). </a:t>
            </a:r>
            <a:r>
              <a:rPr kumimoji="0" lang="en-US" sz="1200" i="1" u="none" strike="noStrike" kern="1200" cap="none" spc="0" normalizeH="0" baseline="0" noProof="0" dirty="0" err="1" smtClean="0">
                <a:ln>
                  <a:noFill/>
                </a:ln>
                <a:effectLst/>
                <a:uLnTx/>
                <a:uFillTx/>
                <a:latin typeface="+mn-lt"/>
                <a:ea typeface="+mn-ea"/>
                <a:cs typeface="Whitney Book"/>
              </a:rPr>
              <a:t>Aaloo</a:t>
            </a:r>
            <a:r>
              <a:rPr kumimoji="0" lang="en-US" sz="1200" i="1" u="none" strike="noStrike" kern="1200" cap="none" spc="0" normalizeH="0" baseline="0" noProof="0" dirty="0" smtClean="0">
                <a:ln>
                  <a:noFill/>
                </a:ln>
                <a:effectLst/>
                <a:uLnTx/>
                <a:uFillTx/>
                <a:latin typeface="+mn-lt"/>
                <a:ea typeface="+mn-ea"/>
                <a:cs typeface="Whitney Book"/>
              </a:rPr>
              <a:t>,</a:t>
            </a:r>
            <a:r>
              <a:rPr kumimoji="0" lang="en-US" sz="1200" i="1" u="none" strike="noStrike" kern="1200" cap="none" spc="0" normalizeH="0" noProof="0" dirty="0" smtClean="0">
                <a:ln>
                  <a:noFill/>
                </a:ln>
                <a:effectLst/>
                <a:uLnTx/>
                <a:uFillTx/>
                <a:latin typeface="+mn-lt"/>
                <a:ea typeface="+mn-ea"/>
                <a:cs typeface="Whitney Book"/>
              </a:rPr>
              <a:t> </a:t>
            </a:r>
            <a:r>
              <a:rPr kumimoji="0" lang="en-US" sz="1200" i="1" u="none" strike="noStrike" kern="1200" cap="none" spc="0" normalizeH="0" noProof="0" dirty="0" err="1" smtClean="0">
                <a:ln>
                  <a:noFill/>
                </a:ln>
                <a:effectLst/>
                <a:uLnTx/>
                <a:uFillTx/>
                <a:latin typeface="+mn-lt"/>
                <a:ea typeface="+mn-ea"/>
                <a:cs typeface="Whitney Book"/>
              </a:rPr>
              <a:t>Maaloo</a:t>
            </a:r>
            <a:r>
              <a:rPr kumimoji="0" lang="en-US" sz="1200" i="1" u="none" strike="noStrike" kern="1200" cap="none" spc="0" normalizeH="0" noProof="0" dirty="0" smtClean="0">
                <a:ln>
                  <a:noFill/>
                </a:ln>
                <a:effectLst/>
                <a:uLnTx/>
                <a:uFillTx/>
                <a:latin typeface="+mn-lt"/>
                <a:ea typeface="+mn-ea"/>
                <a:cs typeface="Whitney Book"/>
              </a:rPr>
              <a:t>, </a:t>
            </a:r>
            <a:r>
              <a:rPr kumimoji="0" lang="en-US" sz="1200" i="1" u="none" strike="noStrike" kern="1200" cap="none" spc="0" normalizeH="0" noProof="0" dirty="0" err="1" smtClean="0">
                <a:ln>
                  <a:noFill/>
                </a:ln>
                <a:effectLst/>
                <a:uLnTx/>
                <a:uFillTx/>
                <a:latin typeface="+mn-lt"/>
                <a:ea typeface="+mn-ea"/>
                <a:cs typeface="Whitney Book"/>
              </a:rPr>
              <a:t>Kaaloo</a:t>
            </a:r>
            <a:r>
              <a:rPr kumimoji="0" lang="en-US" sz="1200" i="1" u="none" strike="noStrike" kern="1200" cap="none" spc="0" normalizeH="0" noProof="0" dirty="0" smtClean="0">
                <a:ln>
                  <a:noFill/>
                </a:ln>
                <a:effectLst/>
                <a:uLnTx/>
                <a:uFillTx/>
                <a:latin typeface="+mn-lt"/>
                <a:ea typeface="+mn-ea"/>
                <a:cs typeface="Whitney Book"/>
              </a:rPr>
              <a:t>. </a:t>
            </a:r>
            <a:r>
              <a:rPr kumimoji="0" lang="en-US" sz="1200" u="none" strike="noStrike" kern="1200" cap="none" spc="0" normalizeH="0" noProof="0" dirty="0" err="1" smtClean="0">
                <a:ln>
                  <a:noFill/>
                </a:ln>
                <a:effectLst/>
                <a:uLnTx/>
                <a:uFillTx/>
                <a:latin typeface="+mn-lt"/>
                <a:ea typeface="+mn-ea"/>
                <a:cs typeface="Whitney Book"/>
              </a:rPr>
              <a:t>Pratham</a:t>
            </a:r>
            <a:r>
              <a:rPr kumimoji="0" lang="en-US" sz="1200" u="none" strike="noStrike" kern="1200" cap="none" spc="0" normalizeH="0" noProof="0" dirty="0" smtClean="0">
                <a:ln>
                  <a:noFill/>
                </a:ln>
                <a:effectLst/>
                <a:uLnTx/>
                <a:uFillTx/>
                <a:latin typeface="+mn-lt"/>
                <a:ea typeface="+mn-ea"/>
                <a:cs typeface="Whitney Book"/>
              </a:rPr>
              <a:t> Books.</a:t>
            </a:r>
            <a:endParaRPr kumimoji="0" lang="en-US" sz="1200" u="none" strike="noStrike" kern="1200" cap="none" spc="0" normalizeH="0" baseline="0" noProof="0" dirty="0" smtClean="0">
              <a:ln>
                <a:noFill/>
              </a:ln>
              <a:effectLst/>
              <a:uLnTx/>
              <a:uFillTx/>
              <a:latin typeface="+mn-lt"/>
              <a:ea typeface="+mn-ea"/>
              <a:cs typeface="Whitney Book"/>
            </a:endParaRPr>
          </a:p>
        </p:txBody>
      </p:sp>
      <p:sp>
        <p:nvSpPr>
          <p:cNvPr id="8" name="Rectangle 7"/>
          <p:cNvSpPr/>
          <p:nvPr/>
        </p:nvSpPr>
        <p:spPr>
          <a:xfrm>
            <a:off x="6096000" y="2514600"/>
            <a:ext cx="2402840" cy="2385268"/>
          </a:xfrm>
          <a:prstGeom prst="rect">
            <a:avLst/>
          </a:prstGeom>
          <a:solidFill>
            <a:schemeClr val="tx2">
              <a:lumMod val="10000"/>
              <a:lumOff val="90000"/>
            </a:schemeClr>
          </a:solidFill>
        </p:spPr>
        <p:txBody>
          <a:bodyPr wrap="square">
            <a:spAutoFit/>
          </a:bodyPr>
          <a:lstStyle/>
          <a:p>
            <a:pPr lvl="0">
              <a:spcBef>
                <a:spcPts val="600"/>
              </a:spcBef>
              <a:defRPr/>
            </a:pPr>
            <a:r>
              <a:rPr lang="en-US" b="1" dirty="0">
                <a:latin typeface="+mn-lt"/>
              </a:rPr>
              <a:t>Sample description: </a:t>
            </a:r>
          </a:p>
          <a:p>
            <a:pPr>
              <a:spcBef>
                <a:spcPts val="600"/>
              </a:spcBef>
            </a:pPr>
            <a:r>
              <a:rPr lang="en-US" dirty="0">
                <a:latin typeface="+mn-lt"/>
                <a:cs typeface="MS PGothic" charset="0"/>
              </a:rPr>
              <a:t>A smiling </a:t>
            </a:r>
            <a:r>
              <a:rPr lang="en-US" dirty="0" err="1">
                <a:latin typeface="+mn-lt"/>
                <a:cs typeface="MS PGothic" charset="0"/>
              </a:rPr>
              <a:t>Dadi</a:t>
            </a:r>
            <a:r>
              <a:rPr lang="en-US" dirty="0">
                <a:latin typeface="+mn-lt"/>
                <a:cs typeface="MS PGothic" charset="0"/>
              </a:rPr>
              <a:t> is seated comfortably outdoors on a swing bench as she talks to a frowning </a:t>
            </a:r>
            <a:r>
              <a:rPr lang="en-US" dirty="0" err="1">
                <a:latin typeface="+mn-lt"/>
                <a:cs typeface="MS PGothic" charset="0"/>
              </a:rPr>
              <a:t>Maaloo</a:t>
            </a:r>
            <a:r>
              <a:rPr lang="en-US" dirty="0">
                <a:latin typeface="+mn-lt"/>
                <a:cs typeface="MS PGothic" charset="0"/>
              </a:rPr>
              <a:t>. There is an empty basket on the ground next to </a:t>
            </a:r>
            <a:r>
              <a:rPr lang="en-US" dirty="0" err="1">
                <a:latin typeface="+mn-lt"/>
                <a:cs typeface="MS PGothic" charset="0"/>
              </a:rPr>
              <a:t>Maaloo</a:t>
            </a:r>
            <a:r>
              <a:rPr lang="en-US" dirty="0">
                <a:latin typeface="+mn-lt"/>
                <a:cs typeface="MS PGothic" charset="0"/>
              </a:rPr>
              <a:t>.</a:t>
            </a:r>
          </a:p>
        </p:txBody>
      </p:sp>
    </p:spTree>
    <p:extLst>
      <p:ext uri="{BB962C8B-B14F-4D97-AF65-F5344CB8AC3E}">
        <p14:creationId xmlns:p14="http://schemas.microsoft.com/office/powerpoint/2010/main" val="378372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p:txBody>
          <a:bodyPr/>
          <a:lstStyle/>
          <a:p>
            <a:pPr eaLnBrk="1" hangingPunct="1">
              <a:defRPr/>
            </a:pPr>
            <a:r>
              <a:rPr lang="en-US" altLang="en-US" dirty="0" err="1">
                <a:ea typeface="MS PGothic" charset="-128"/>
              </a:rPr>
              <a:t>Benetech’s</a:t>
            </a:r>
            <a:r>
              <a:rPr lang="en-US" altLang="en-US" dirty="0">
                <a:ea typeface="MS PGothic" charset="-128"/>
              </a:rPr>
              <a:t> Global Literacy Program</a:t>
            </a:r>
          </a:p>
        </p:txBody>
      </p:sp>
      <p:pic>
        <p:nvPicPr>
          <p:cNvPr id="70678" name="Picture 22" title="Woman reading on a table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50" y="1533525"/>
            <a:ext cx="21844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19400" y="1600200"/>
            <a:ext cx="5943600" cy="1184940"/>
          </a:xfrm>
          <a:prstGeom prst="rect">
            <a:avLst/>
          </a:prstGeom>
        </p:spPr>
        <p:txBody>
          <a:bodyPr wrap="square">
            <a:spAutoFit/>
          </a:bodyPr>
          <a:lstStyle/>
          <a:p>
            <a:pPr>
              <a:defRPr/>
            </a:pPr>
            <a:r>
              <a:rPr lang="en-US" altLang="en-US" b="1" dirty="0" err="1">
                <a:latin typeface="+mn-lt"/>
              </a:rPr>
              <a:t>Bookshare</a:t>
            </a:r>
            <a:r>
              <a:rPr lang="en-US" altLang="en-US" b="1" dirty="0">
                <a:latin typeface="+mn-lt"/>
              </a:rPr>
              <a:t>: </a:t>
            </a:r>
            <a:r>
              <a:rPr lang="en-US" altLang="en-US" sz="1600" dirty="0" smtClean="0">
                <a:latin typeface="+mn-lt"/>
              </a:rPr>
              <a:t>Making </a:t>
            </a:r>
            <a:r>
              <a:rPr lang="en-US" altLang="en-US" sz="1600" dirty="0">
                <a:latin typeface="+mn-lt"/>
              </a:rPr>
              <a:t>reading accessible</a:t>
            </a:r>
          </a:p>
          <a:p>
            <a:pPr>
              <a:spcBef>
                <a:spcPts val="600"/>
              </a:spcBef>
              <a:defRPr/>
            </a:pPr>
            <a:r>
              <a:rPr lang="en-US" altLang="en-US" sz="1600" dirty="0" err="1">
                <a:latin typeface="+mn-lt"/>
              </a:rPr>
              <a:t>Bookshare</a:t>
            </a:r>
            <a:r>
              <a:rPr lang="en-US" altLang="en-US" sz="1600" dirty="0">
                <a:latin typeface="+mn-lt"/>
              </a:rPr>
              <a:t> is the world’s largest library of accessible </a:t>
            </a:r>
            <a:r>
              <a:rPr lang="en-US" altLang="en-US" sz="1600" dirty="0" err="1">
                <a:latin typeface="+mn-lt"/>
              </a:rPr>
              <a:t>ebooks</a:t>
            </a:r>
            <a:r>
              <a:rPr lang="en-US" altLang="en-US" sz="1600" dirty="0">
                <a:latin typeface="+mn-lt"/>
              </a:rPr>
              <a:t> and lets people with visual, physical, and learning disabilities like dyslexia read in ways that work for them.</a:t>
            </a:r>
          </a:p>
        </p:txBody>
      </p:sp>
      <p:pic>
        <p:nvPicPr>
          <p:cNvPr id="70677" name="Picture 21" title="Hand holding an intricate filligree ball that has been printed by a 3D printe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19" y="3030538"/>
            <a:ext cx="2176463" cy="1209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9400" y="3124200"/>
            <a:ext cx="5943600" cy="938719"/>
          </a:xfrm>
          <a:prstGeom prst="rect">
            <a:avLst/>
          </a:prstGeom>
        </p:spPr>
        <p:txBody>
          <a:bodyPr wrap="square">
            <a:spAutoFit/>
          </a:bodyPr>
          <a:lstStyle/>
          <a:p>
            <a:pPr>
              <a:defRPr/>
            </a:pPr>
            <a:r>
              <a:rPr lang="en-US" altLang="en-US" b="1" dirty="0">
                <a:latin typeface="+mn-lt"/>
              </a:rPr>
              <a:t>DIAGRAM </a:t>
            </a:r>
            <a:r>
              <a:rPr lang="en-US" altLang="en-US" b="1" dirty="0" smtClean="0">
                <a:latin typeface="+mn-lt"/>
              </a:rPr>
              <a:t>Center: </a:t>
            </a:r>
            <a:r>
              <a:rPr lang="en-US" altLang="en-US" sz="1600" dirty="0" smtClean="0">
                <a:latin typeface="+mn-lt"/>
              </a:rPr>
              <a:t>Building </a:t>
            </a:r>
            <a:r>
              <a:rPr lang="en-US" altLang="en-US" sz="1600" dirty="0">
                <a:latin typeface="+mn-lt"/>
              </a:rPr>
              <a:t>new paths to accessibility</a:t>
            </a:r>
            <a:endParaRPr lang="en-US" altLang="en-US" dirty="0">
              <a:latin typeface="+mn-lt"/>
            </a:endParaRPr>
          </a:p>
          <a:p>
            <a:pPr>
              <a:spcBef>
                <a:spcPts val="600"/>
              </a:spcBef>
              <a:defRPr/>
            </a:pPr>
            <a:r>
              <a:rPr lang="en-US" altLang="en-US" sz="1600" dirty="0">
                <a:latin typeface="+mn-lt"/>
              </a:rPr>
              <a:t>DIAGRAM is a research and development center that creates tools, standards and best practices to support different learning needs</a:t>
            </a:r>
            <a:r>
              <a:rPr lang="en-US" altLang="en-US" sz="1600" dirty="0" smtClean="0">
                <a:latin typeface="+mn-lt"/>
              </a:rPr>
              <a:t>.</a:t>
            </a:r>
            <a:endParaRPr lang="en-US" altLang="en-US" sz="1600" dirty="0">
              <a:latin typeface="+mn-lt"/>
            </a:endParaRPr>
          </a:p>
        </p:txBody>
      </p:sp>
      <p:pic>
        <p:nvPicPr>
          <p:cNvPr id="70672" name="Picture 16" title="Woman standing in front of a large sheet of paper on a wall. The sheet has the words &quot;Publish and Promote&quot; written by hand at the top and some additional handwritten text below.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38" y="4518025"/>
            <a:ext cx="2181225" cy="1212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9400" y="4495800"/>
            <a:ext cx="5943600" cy="1184940"/>
          </a:xfrm>
          <a:prstGeom prst="rect">
            <a:avLst/>
          </a:prstGeom>
        </p:spPr>
        <p:txBody>
          <a:bodyPr wrap="square">
            <a:spAutoFit/>
          </a:bodyPr>
          <a:lstStyle/>
          <a:p>
            <a:pPr>
              <a:defRPr/>
            </a:pPr>
            <a:r>
              <a:rPr lang="en-US" altLang="en-US" b="1" dirty="0" smtClean="0">
                <a:latin typeface="+mn-lt"/>
              </a:rPr>
              <a:t>Born Accessible: </a:t>
            </a:r>
            <a:r>
              <a:rPr lang="en-US" altLang="en-US" sz="1600" dirty="0" smtClean="0">
                <a:latin typeface="+mn-lt"/>
              </a:rPr>
              <a:t>Creating </a:t>
            </a:r>
            <a:r>
              <a:rPr lang="en-US" altLang="en-US" sz="1600" dirty="0">
                <a:latin typeface="+mn-lt"/>
              </a:rPr>
              <a:t>accessible books from the start</a:t>
            </a:r>
            <a:endParaRPr lang="en-US" altLang="en-US" dirty="0">
              <a:latin typeface="+mn-lt"/>
            </a:endParaRPr>
          </a:p>
          <a:p>
            <a:pPr>
              <a:spcBef>
                <a:spcPts val="600"/>
              </a:spcBef>
              <a:defRPr/>
            </a:pPr>
            <a:r>
              <a:rPr lang="en-US" altLang="en-US" sz="1600" dirty="0">
                <a:latin typeface="+mn-lt"/>
              </a:rPr>
              <a:t>Born Accessible is a partnership with publishers and content creators to help them build accessibility into books when they are first created.</a:t>
            </a:r>
          </a:p>
        </p:txBody>
      </p:sp>
    </p:spTree>
    <p:extLst>
      <p:ext uri="{BB962C8B-B14F-4D97-AF65-F5344CB8AC3E}">
        <p14:creationId xmlns:p14="http://schemas.microsoft.com/office/powerpoint/2010/main" val="1774661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Describing – Example </a:t>
            </a:r>
            <a:r>
              <a:rPr lang="en-US" dirty="0" smtClean="0"/>
              <a:t>4:</a:t>
            </a:r>
            <a:endParaRPr lang="en-US" dirty="0"/>
          </a:p>
        </p:txBody>
      </p:sp>
      <p:grpSp>
        <p:nvGrpSpPr>
          <p:cNvPr id="4" name="Group 3" title="A page out of the book, Annual Haircut Day, with accompanying text."/>
          <p:cNvGrpSpPr/>
          <p:nvPr/>
        </p:nvGrpSpPr>
        <p:grpSpPr>
          <a:xfrm>
            <a:off x="248653" y="1334869"/>
            <a:ext cx="6075947" cy="4336919"/>
            <a:chOff x="1409700" y="1045392"/>
            <a:chExt cx="6400800" cy="4568794"/>
          </a:xfrm>
        </p:grpSpPr>
        <p:sp>
          <p:nvSpPr>
            <p:cNvPr id="3" name="Rectangle 2"/>
            <p:cNvSpPr/>
            <p:nvPr/>
          </p:nvSpPr>
          <p:spPr>
            <a:xfrm>
              <a:off x="1447799" y="1045392"/>
              <a:ext cx="6282426" cy="680887"/>
            </a:xfrm>
            <a:prstGeom prst="rect">
              <a:avLst/>
            </a:prstGeom>
          </p:spPr>
          <p:txBody>
            <a:bodyPr wrap="square">
              <a:spAutoFit/>
            </a:bodyPr>
            <a:lstStyle/>
            <a:p>
              <a:r>
                <a:rPr lang="en-US" dirty="0">
                  <a:latin typeface="+mn-lt"/>
                </a:rPr>
                <a:t>But the barber said, “Today, I have no time to cut such long hair</a:t>
              </a:r>
              <a:r>
                <a:rPr lang="en-US" dirty="0" smtClean="0">
                  <a:latin typeface="+mn-lt"/>
                </a:rPr>
                <a:t>!”</a:t>
              </a:r>
              <a:endParaRPr lang="en-US" dirty="0">
                <a:latin typeface="+mn-lt"/>
              </a:endParaRPr>
            </a:p>
          </p:txBody>
        </p:sp>
        <p:pic>
          <p:nvPicPr>
            <p:cNvPr id="9" name="Picture 8"/>
            <p:cNvPicPr/>
            <p:nvPr/>
          </p:nvPicPr>
          <p:blipFill>
            <a:blip r:embed="rId3"/>
            <a:stretch>
              <a:fillRect/>
            </a:stretch>
          </p:blipFill>
          <p:spPr>
            <a:xfrm>
              <a:off x="1409700" y="1739979"/>
              <a:ext cx="6400800" cy="3874207"/>
            </a:xfrm>
            <a:prstGeom prst="rect">
              <a:avLst/>
            </a:prstGeom>
          </p:spPr>
        </p:pic>
      </p:grpSp>
      <p:sp>
        <p:nvSpPr>
          <p:cNvPr id="7" name="TextBox 6"/>
          <p:cNvSpPr txBox="1"/>
          <p:nvPr/>
        </p:nvSpPr>
        <p:spPr>
          <a:xfrm>
            <a:off x="228600" y="5715000"/>
            <a:ext cx="5022850" cy="258532"/>
          </a:xfrm>
          <a:prstGeom prst="rect">
            <a:avLst/>
          </a:prstGeom>
        </p:spPr>
        <p:txBody>
          <a:bodyPr vert="horz" wrap="squar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lang="en-US" sz="1200" dirty="0" smtClean="0">
                <a:latin typeface="+mn-lt"/>
                <a:ea typeface="+mn-ea"/>
                <a:cs typeface="Whitney Book"/>
              </a:rPr>
              <a:t>Noni (2007). </a:t>
            </a:r>
            <a:r>
              <a:rPr kumimoji="0" lang="en-US" sz="1200" i="1" u="none" strike="noStrike" kern="1200" cap="none" spc="0" normalizeH="0" baseline="0" noProof="0" dirty="0" smtClean="0">
                <a:ln>
                  <a:noFill/>
                </a:ln>
                <a:effectLst/>
                <a:uLnTx/>
                <a:uFillTx/>
                <a:latin typeface="+mn-lt"/>
                <a:ea typeface="+mn-ea"/>
                <a:cs typeface="Whitney Book"/>
              </a:rPr>
              <a:t>Annual Haircut</a:t>
            </a:r>
            <a:r>
              <a:rPr kumimoji="0" lang="en-US" sz="1200" i="1" u="none" strike="noStrike" kern="1200" cap="none" spc="0" normalizeH="0" noProof="0" dirty="0" smtClean="0">
                <a:ln>
                  <a:noFill/>
                </a:ln>
                <a:effectLst/>
                <a:uLnTx/>
                <a:uFillTx/>
                <a:latin typeface="+mn-lt"/>
                <a:ea typeface="+mn-ea"/>
                <a:cs typeface="Whitney Book"/>
              </a:rPr>
              <a:t> Day. </a:t>
            </a:r>
            <a:r>
              <a:rPr kumimoji="0" lang="en-US" sz="1200" u="none" strike="noStrike" kern="1200" cap="none" spc="0" normalizeH="0" noProof="0" dirty="0" err="1" smtClean="0">
                <a:ln>
                  <a:noFill/>
                </a:ln>
                <a:effectLst/>
                <a:uLnTx/>
                <a:uFillTx/>
                <a:latin typeface="+mn-lt"/>
                <a:ea typeface="+mn-ea"/>
                <a:cs typeface="Whitney Book"/>
              </a:rPr>
              <a:t>Pratham</a:t>
            </a:r>
            <a:r>
              <a:rPr kumimoji="0" lang="en-US" sz="1200" u="none" strike="noStrike" kern="1200" cap="none" spc="0" normalizeH="0" noProof="0" dirty="0" smtClean="0">
                <a:ln>
                  <a:noFill/>
                </a:ln>
                <a:effectLst/>
                <a:uLnTx/>
                <a:uFillTx/>
                <a:latin typeface="+mn-lt"/>
                <a:ea typeface="+mn-ea"/>
                <a:cs typeface="Whitney Book"/>
              </a:rPr>
              <a:t> Books.</a:t>
            </a:r>
            <a:endParaRPr kumimoji="0" lang="en-US" sz="1200" u="none" strike="noStrike" kern="1200" cap="none" spc="0" normalizeH="0" baseline="0" noProof="0" dirty="0" smtClean="0">
              <a:ln>
                <a:noFill/>
              </a:ln>
              <a:effectLst/>
              <a:uLnTx/>
              <a:uFillTx/>
              <a:latin typeface="+mn-lt"/>
              <a:ea typeface="+mn-ea"/>
              <a:cs typeface="Whitney Book"/>
            </a:endParaRPr>
          </a:p>
        </p:txBody>
      </p:sp>
      <p:sp>
        <p:nvSpPr>
          <p:cNvPr id="6" name="Rectangle 5"/>
          <p:cNvSpPr/>
          <p:nvPr/>
        </p:nvSpPr>
        <p:spPr>
          <a:xfrm>
            <a:off x="6477000" y="2074003"/>
            <a:ext cx="2286000" cy="3770263"/>
          </a:xfrm>
          <a:prstGeom prst="rect">
            <a:avLst/>
          </a:prstGeom>
          <a:solidFill>
            <a:schemeClr val="tx2">
              <a:lumMod val="10000"/>
              <a:lumOff val="90000"/>
            </a:schemeClr>
          </a:solidFill>
        </p:spPr>
        <p:txBody>
          <a:bodyPr wrap="square">
            <a:spAutoFit/>
          </a:bodyPr>
          <a:lstStyle/>
          <a:p>
            <a:pPr marL="114300" lvl="0">
              <a:spcBef>
                <a:spcPts val="600"/>
              </a:spcBef>
              <a:spcAft>
                <a:spcPts val="0"/>
              </a:spcAft>
              <a:defRPr/>
            </a:pPr>
            <a:r>
              <a:rPr lang="en-US" b="1" dirty="0">
                <a:latin typeface="+mn-lt"/>
              </a:rPr>
              <a:t>Sample description: </a:t>
            </a:r>
          </a:p>
          <a:p>
            <a:pPr marL="114300" lvl="0">
              <a:spcBef>
                <a:spcPts val="600"/>
              </a:spcBef>
              <a:spcAft>
                <a:spcPts val="0"/>
              </a:spcAft>
              <a:defRPr/>
            </a:pPr>
            <a:r>
              <a:rPr lang="en-US" dirty="0">
                <a:latin typeface="+mn-lt"/>
              </a:rPr>
              <a:t>The barber holds his hand up to a frowning </a:t>
            </a:r>
            <a:r>
              <a:rPr lang="en-US" dirty="0" err="1">
                <a:latin typeface="+mn-lt"/>
                <a:cs typeface="MS PGothic" charset="0"/>
              </a:rPr>
              <a:t>Srigeri</a:t>
            </a:r>
            <a:r>
              <a:rPr lang="en-US" dirty="0">
                <a:latin typeface="+mn-lt"/>
                <a:cs typeface="MS PGothic" charset="0"/>
              </a:rPr>
              <a:t> Srinivas who is </a:t>
            </a:r>
            <a:r>
              <a:rPr lang="en-US" dirty="0">
                <a:latin typeface="+mn-lt"/>
              </a:rPr>
              <a:t>a slouched over. The barber is serving another customer and there are three additional customers in the queue. </a:t>
            </a:r>
            <a:r>
              <a:rPr lang="en-US" dirty="0" smtClean="0">
                <a:latin typeface="+mn-lt"/>
              </a:rPr>
              <a:t>“House </a:t>
            </a:r>
            <a:r>
              <a:rPr lang="en-US" dirty="0" err="1" smtClean="0">
                <a:latin typeface="+mn-lt"/>
              </a:rPr>
              <a:t>FulI</a:t>
            </a:r>
            <a:r>
              <a:rPr lang="en-US" dirty="0" smtClean="0">
                <a:latin typeface="+mn-lt"/>
              </a:rPr>
              <a:t>” is </a:t>
            </a:r>
            <a:r>
              <a:rPr lang="en-US" dirty="0">
                <a:latin typeface="+mn-lt"/>
              </a:rPr>
              <a:t>written on a board</a:t>
            </a:r>
            <a:r>
              <a:rPr lang="en-US" dirty="0" smtClean="0">
                <a:latin typeface="+mn-lt"/>
              </a:rPr>
              <a:t>.</a:t>
            </a:r>
            <a:endParaRPr lang="en-US" dirty="0">
              <a:latin typeface="+mn-lt"/>
            </a:endParaRPr>
          </a:p>
        </p:txBody>
      </p:sp>
    </p:spTree>
    <p:extLst>
      <p:ext uri="{BB962C8B-B14F-4D97-AF65-F5344CB8AC3E}">
        <p14:creationId xmlns:p14="http://schemas.microsoft.com/office/powerpoint/2010/main" val="257950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Describing – Example </a:t>
            </a:r>
            <a:r>
              <a:rPr lang="en-US" dirty="0" smtClean="0"/>
              <a:t>5:</a:t>
            </a:r>
            <a:endParaRPr lang="en-US" dirty="0"/>
          </a:p>
        </p:txBody>
      </p:sp>
      <p:grpSp>
        <p:nvGrpSpPr>
          <p:cNvPr id="4" name="Group 3" title="A page out of the book, Annual Haircut Day, with accompanying text."/>
          <p:cNvGrpSpPr/>
          <p:nvPr/>
        </p:nvGrpSpPr>
        <p:grpSpPr>
          <a:xfrm>
            <a:off x="571500" y="1447800"/>
            <a:ext cx="5829300" cy="4495800"/>
            <a:chOff x="1714500" y="1226820"/>
            <a:chExt cx="5829300" cy="4495800"/>
          </a:xfrm>
        </p:grpSpPr>
        <p:sp>
          <p:nvSpPr>
            <p:cNvPr id="3" name="Rectangle 2"/>
            <p:cNvSpPr/>
            <p:nvPr/>
          </p:nvSpPr>
          <p:spPr>
            <a:xfrm>
              <a:off x="1714500" y="1226820"/>
              <a:ext cx="5829300" cy="646331"/>
            </a:xfrm>
            <a:prstGeom prst="rect">
              <a:avLst/>
            </a:prstGeom>
          </p:spPr>
          <p:txBody>
            <a:bodyPr wrap="square">
              <a:spAutoFit/>
            </a:bodyPr>
            <a:lstStyle/>
            <a:p>
              <a:r>
                <a:rPr lang="en-US" dirty="0">
                  <a:latin typeface="+mn-lt"/>
                </a:rPr>
                <a:t>Poor </a:t>
              </a:r>
              <a:r>
                <a:rPr lang="en-US" dirty="0" err="1">
                  <a:latin typeface="+mn-lt"/>
                </a:rPr>
                <a:t>Sringeri</a:t>
              </a:r>
              <a:r>
                <a:rPr lang="en-US" dirty="0">
                  <a:latin typeface="+mn-lt"/>
                </a:rPr>
                <a:t> Srinivas was so scared, so scared, so scared that…</a:t>
              </a:r>
            </a:p>
          </p:txBody>
        </p:sp>
        <p:pic>
          <p:nvPicPr>
            <p:cNvPr id="7" name="Picture 6"/>
            <p:cNvPicPr/>
            <p:nvPr/>
          </p:nvPicPr>
          <p:blipFill>
            <a:blip r:embed="rId3"/>
            <a:stretch>
              <a:fillRect/>
            </a:stretch>
          </p:blipFill>
          <p:spPr>
            <a:xfrm>
              <a:off x="1752600" y="1905000"/>
              <a:ext cx="5486400" cy="3817620"/>
            </a:xfrm>
            <a:prstGeom prst="rect">
              <a:avLst/>
            </a:prstGeom>
          </p:spPr>
        </p:pic>
      </p:grpSp>
      <p:sp>
        <p:nvSpPr>
          <p:cNvPr id="9" name="TextBox 8"/>
          <p:cNvSpPr txBox="1"/>
          <p:nvPr/>
        </p:nvSpPr>
        <p:spPr>
          <a:xfrm>
            <a:off x="613611" y="5989868"/>
            <a:ext cx="5022850" cy="258532"/>
          </a:xfrm>
          <a:prstGeom prst="rect">
            <a:avLst/>
          </a:prstGeom>
        </p:spPr>
        <p:txBody>
          <a:bodyPr vert="horz" wrap="squar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lang="en-US" sz="1200" dirty="0" smtClean="0">
                <a:latin typeface="+mn-lt"/>
                <a:ea typeface="+mn-ea"/>
                <a:cs typeface="Whitney Book"/>
              </a:rPr>
              <a:t>Noni (2007). </a:t>
            </a:r>
            <a:r>
              <a:rPr kumimoji="0" lang="en-US" sz="1200" i="1" u="none" strike="noStrike" kern="1200" cap="none" spc="0" normalizeH="0" baseline="0" noProof="0" dirty="0" smtClean="0">
                <a:ln>
                  <a:noFill/>
                </a:ln>
                <a:effectLst/>
                <a:uLnTx/>
                <a:uFillTx/>
                <a:latin typeface="+mn-lt"/>
                <a:ea typeface="+mn-ea"/>
                <a:cs typeface="Whitney Book"/>
              </a:rPr>
              <a:t>Annual Haircut</a:t>
            </a:r>
            <a:r>
              <a:rPr kumimoji="0" lang="en-US" sz="1200" i="1" u="none" strike="noStrike" kern="1200" cap="none" spc="0" normalizeH="0" noProof="0" dirty="0" smtClean="0">
                <a:ln>
                  <a:noFill/>
                </a:ln>
                <a:effectLst/>
                <a:uLnTx/>
                <a:uFillTx/>
                <a:latin typeface="+mn-lt"/>
                <a:ea typeface="+mn-ea"/>
                <a:cs typeface="Whitney Book"/>
              </a:rPr>
              <a:t> Day. </a:t>
            </a:r>
            <a:r>
              <a:rPr kumimoji="0" lang="en-US" sz="1200" u="none" strike="noStrike" kern="1200" cap="none" spc="0" normalizeH="0" noProof="0" dirty="0" err="1" smtClean="0">
                <a:ln>
                  <a:noFill/>
                </a:ln>
                <a:effectLst/>
                <a:uLnTx/>
                <a:uFillTx/>
                <a:latin typeface="+mn-lt"/>
                <a:ea typeface="+mn-ea"/>
                <a:cs typeface="Whitney Book"/>
              </a:rPr>
              <a:t>Pratham</a:t>
            </a:r>
            <a:r>
              <a:rPr kumimoji="0" lang="en-US" sz="1200" u="none" strike="noStrike" kern="1200" cap="none" spc="0" normalizeH="0" noProof="0" dirty="0" smtClean="0">
                <a:ln>
                  <a:noFill/>
                </a:ln>
                <a:effectLst/>
                <a:uLnTx/>
                <a:uFillTx/>
                <a:latin typeface="+mn-lt"/>
                <a:ea typeface="+mn-ea"/>
                <a:cs typeface="Whitney Book"/>
              </a:rPr>
              <a:t> Books.</a:t>
            </a:r>
            <a:endParaRPr kumimoji="0" lang="en-US" sz="1200" u="none" strike="noStrike" kern="1200" cap="none" spc="0" normalizeH="0" baseline="0" noProof="0" dirty="0" smtClean="0">
              <a:ln>
                <a:noFill/>
              </a:ln>
              <a:effectLst/>
              <a:uLnTx/>
              <a:uFillTx/>
              <a:latin typeface="+mn-lt"/>
              <a:ea typeface="+mn-ea"/>
              <a:cs typeface="Whitney Book"/>
            </a:endParaRPr>
          </a:p>
        </p:txBody>
      </p:sp>
      <p:sp>
        <p:nvSpPr>
          <p:cNvPr id="8" name="Rectangle 7"/>
          <p:cNvSpPr/>
          <p:nvPr/>
        </p:nvSpPr>
        <p:spPr>
          <a:xfrm>
            <a:off x="6324600" y="2180532"/>
            <a:ext cx="2359660" cy="2662267"/>
          </a:xfrm>
          <a:prstGeom prst="rect">
            <a:avLst/>
          </a:prstGeom>
          <a:solidFill>
            <a:schemeClr val="tx2">
              <a:lumMod val="10000"/>
              <a:lumOff val="90000"/>
            </a:schemeClr>
          </a:solidFill>
        </p:spPr>
        <p:txBody>
          <a:bodyPr wrap="square">
            <a:spAutoFit/>
          </a:bodyPr>
          <a:lstStyle/>
          <a:p>
            <a:pPr marL="114300" lvl="0">
              <a:spcBef>
                <a:spcPts val="600"/>
              </a:spcBef>
              <a:spcAft>
                <a:spcPts val="0"/>
              </a:spcAft>
              <a:defRPr/>
            </a:pPr>
            <a:r>
              <a:rPr lang="en-US" b="1" dirty="0">
                <a:latin typeface="+mn-lt"/>
              </a:rPr>
              <a:t>Sample description: </a:t>
            </a:r>
          </a:p>
          <a:p>
            <a:pPr marL="114300" lvl="0">
              <a:spcBef>
                <a:spcPts val="600"/>
              </a:spcBef>
              <a:spcAft>
                <a:spcPts val="0"/>
              </a:spcAft>
              <a:defRPr/>
            </a:pPr>
            <a:r>
              <a:rPr lang="en-US" dirty="0">
                <a:latin typeface="+mn-lt"/>
                <a:cs typeface="Arial" panose="020B0604020202020204" pitchFamily="34" charset="0"/>
              </a:rPr>
              <a:t>A roaring tiger, bearing teeth and claws, lunges towards </a:t>
            </a:r>
            <a:r>
              <a:rPr lang="en-US" dirty="0" err="1">
                <a:latin typeface="+mn-lt"/>
                <a:cs typeface="MS PGothic" charset="0"/>
              </a:rPr>
              <a:t>Srigeri</a:t>
            </a:r>
            <a:r>
              <a:rPr lang="en-US" dirty="0">
                <a:latin typeface="+mn-lt"/>
                <a:cs typeface="MS PGothic" charset="0"/>
              </a:rPr>
              <a:t> Srinivas. </a:t>
            </a:r>
            <a:r>
              <a:rPr lang="en-US" dirty="0" err="1">
                <a:latin typeface="+mn-lt"/>
                <a:cs typeface="MS PGothic" charset="0"/>
              </a:rPr>
              <a:t>Srigeri</a:t>
            </a:r>
            <a:r>
              <a:rPr lang="en-US" dirty="0">
                <a:latin typeface="+mn-lt"/>
                <a:cs typeface="MS PGothic" charset="0"/>
              </a:rPr>
              <a:t> Srinivas’s eyes and mouth are wide open as he backs </a:t>
            </a:r>
            <a:r>
              <a:rPr lang="en-US" dirty="0" smtClean="0">
                <a:latin typeface="+mn-lt"/>
                <a:cs typeface="MS PGothic" charset="0"/>
              </a:rPr>
              <a:t>away </a:t>
            </a:r>
            <a:r>
              <a:rPr lang="en-US" dirty="0">
                <a:latin typeface="+mn-lt"/>
                <a:cs typeface="MS PGothic" charset="0"/>
              </a:rPr>
              <a:t>from the tiger. </a:t>
            </a:r>
            <a:endParaRPr lang="en-US" dirty="0">
              <a:latin typeface="+mn-lt"/>
              <a:cs typeface="Arial" panose="020B0604020202020204" pitchFamily="34" charset="0"/>
            </a:endParaRPr>
          </a:p>
        </p:txBody>
      </p:sp>
    </p:spTree>
    <p:extLst>
      <p:ext uri="{BB962C8B-B14F-4D97-AF65-F5344CB8AC3E}">
        <p14:creationId xmlns:p14="http://schemas.microsoft.com/office/powerpoint/2010/main" val="178432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Describing – Example </a:t>
            </a:r>
            <a:r>
              <a:rPr lang="en-US" dirty="0" smtClean="0"/>
              <a:t>6:</a:t>
            </a:r>
            <a:endParaRPr lang="en-US" dirty="0"/>
          </a:p>
        </p:txBody>
      </p:sp>
      <p:grpSp>
        <p:nvGrpSpPr>
          <p:cNvPr id="4" name="Group 3" title="A page out of the book, Annual Haircut Day, with accompanying text."/>
          <p:cNvGrpSpPr/>
          <p:nvPr/>
        </p:nvGrpSpPr>
        <p:grpSpPr>
          <a:xfrm>
            <a:off x="609600" y="1447800"/>
            <a:ext cx="5486400" cy="4403243"/>
            <a:chOff x="1752600" y="1447800"/>
            <a:chExt cx="5486400" cy="4403243"/>
          </a:xfrm>
        </p:grpSpPr>
        <p:sp>
          <p:nvSpPr>
            <p:cNvPr id="3" name="Rectangle 2"/>
            <p:cNvSpPr/>
            <p:nvPr/>
          </p:nvSpPr>
          <p:spPr>
            <a:xfrm>
              <a:off x="1772070" y="1447800"/>
              <a:ext cx="4877791" cy="369332"/>
            </a:xfrm>
            <a:prstGeom prst="rect">
              <a:avLst/>
            </a:prstGeom>
          </p:spPr>
          <p:txBody>
            <a:bodyPr wrap="square">
              <a:spAutoFit/>
            </a:bodyPr>
            <a:lstStyle/>
            <a:p>
              <a:r>
                <a:rPr lang="en-US" dirty="0">
                  <a:latin typeface="+mn-lt"/>
                </a:rPr>
                <a:t>…all the hair fell off his head!</a:t>
              </a:r>
            </a:p>
          </p:txBody>
        </p:sp>
        <p:pic>
          <p:nvPicPr>
            <p:cNvPr id="9" name="Picture 8"/>
            <p:cNvPicPr/>
            <p:nvPr/>
          </p:nvPicPr>
          <p:blipFill>
            <a:blip r:embed="rId3"/>
            <a:stretch>
              <a:fillRect/>
            </a:stretch>
          </p:blipFill>
          <p:spPr>
            <a:xfrm>
              <a:off x="1752600" y="1832372"/>
              <a:ext cx="5486400" cy="4018671"/>
            </a:xfrm>
            <a:prstGeom prst="rect">
              <a:avLst/>
            </a:prstGeom>
          </p:spPr>
        </p:pic>
      </p:grpSp>
      <p:sp>
        <p:nvSpPr>
          <p:cNvPr id="6" name="TextBox 5"/>
          <p:cNvSpPr txBox="1"/>
          <p:nvPr/>
        </p:nvSpPr>
        <p:spPr>
          <a:xfrm>
            <a:off x="641684" y="5943600"/>
            <a:ext cx="5022850" cy="258532"/>
          </a:xfrm>
          <a:prstGeom prst="rect">
            <a:avLst/>
          </a:prstGeom>
        </p:spPr>
        <p:txBody>
          <a:bodyPr vert="horz" wrap="squar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lang="en-US" sz="1200" dirty="0" smtClean="0">
                <a:latin typeface="+mn-lt"/>
                <a:ea typeface="+mn-ea"/>
                <a:cs typeface="Whitney Book"/>
              </a:rPr>
              <a:t>Noni (2007). </a:t>
            </a:r>
            <a:r>
              <a:rPr kumimoji="0" lang="en-US" sz="1200" i="1" u="none" strike="noStrike" kern="1200" cap="none" spc="0" normalizeH="0" baseline="0" noProof="0" dirty="0" smtClean="0">
                <a:ln>
                  <a:noFill/>
                </a:ln>
                <a:effectLst/>
                <a:uLnTx/>
                <a:uFillTx/>
                <a:latin typeface="+mn-lt"/>
                <a:ea typeface="+mn-ea"/>
                <a:cs typeface="Whitney Book"/>
              </a:rPr>
              <a:t>Annual Haircut</a:t>
            </a:r>
            <a:r>
              <a:rPr kumimoji="0" lang="en-US" sz="1200" i="1" u="none" strike="noStrike" kern="1200" cap="none" spc="0" normalizeH="0" noProof="0" dirty="0" smtClean="0">
                <a:ln>
                  <a:noFill/>
                </a:ln>
                <a:effectLst/>
                <a:uLnTx/>
                <a:uFillTx/>
                <a:latin typeface="+mn-lt"/>
                <a:ea typeface="+mn-ea"/>
                <a:cs typeface="Whitney Book"/>
              </a:rPr>
              <a:t> Day. </a:t>
            </a:r>
            <a:r>
              <a:rPr kumimoji="0" lang="en-US" sz="1200" u="none" strike="noStrike" kern="1200" cap="none" spc="0" normalizeH="0" noProof="0" dirty="0" err="1" smtClean="0">
                <a:ln>
                  <a:noFill/>
                </a:ln>
                <a:effectLst/>
                <a:uLnTx/>
                <a:uFillTx/>
                <a:latin typeface="+mn-lt"/>
                <a:ea typeface="+mn-ea"/>
                <a:cs typeface="Whitney Book"/>
              </a:rPr>
              <a:t>Pratham</a:t>
            </a:r>
            <a:r>
              <a:rPr kumimoji="0" lang="en-US" sz="1200" u="none" strike="noStrike" kern="1200" cap="none" spc="0" normalizeH="0" noProof="0" dirty="0" smtClean="0">
                <a:ln>
                  <a:noFill/>
                </a:ln>
                <a:effectLst/>
                <a:uLnTx/>
                <a:uFillTx/>
                <a:latin typeface="+mn-lt"/>
                <a:ea typeface="+mn-ea"/>
                <a:cs typeface="Whitney Book"/>
              </a:rPr>
              <a:t> Books.</a:t>
            </a:r>
            <a:endParaRPr kumimoji="0" lang="en-US" sz="1200" u="none" strike="noStrike" kern="1200" cap="none" spc="0" normalizeH="0" baseline="0" noProof="0" dirty="0" smtClean="0">
              <a:ln>
                <a:noFill/>
              </a:ln>
              <a:effectLst/>
              <a:uLnTx/>
              <a:uFillTx/>
              <a:latin typeface="+mn-lt"/>
              <a:ea typeface="+mn-ea"/>
              <a:cs typeface="Whitney Book"/>
            </a:endParaRPr>
          </a:p>
        </p:txBody>
      </p:sp>
      <p:sp>
        <p:nvSpPr>
          <p:cNvPr id="7" name="Rectangle 6"/>
          <p:cNvSpPr/>
          <p:nvPr/>
        </p:nvSpPr>
        <p:spPr>
          <a:xfrm>
            <a:off x="6248400" y="1832372"/>
            <a:ext cx="2286000" cy="2939266"/>
          </a:xfrm>
          <a:prstGeom prst="rect">
            <a:avLst/>
          </a:prstGeom>
          <a:solidFill>
            <a:schemeClr val="tx2">
              <a:lumMod val="10000"/>
              <a:lumOff val="90000"/>
            </a:schemeClr>
          </a:solidFill>
        </p:spPr>
        <p:txBody>
          <a:bodyPr wrap="square">
            <a:spAutoFit/>
          </a:bodyPr>
          <a:lstStyle/>
          <a:p>
            <a:pPr marL="114300" lvl="0">
              <a:spcBef>
                <a:spcPts val="600"/>
              </a:spcBef>
              <a:spcAft>
                <a:spcPts val="0"/>
              </a:spcAft>
              <a:defRPr/>
            </a:pPr>
            <a:r>
              <a:rPr lang="en-US" b="1" dirty="0">
                <a:latin typeface="+mn-lt"/>
              </a:rPr>
              <a:t>Sample description: </a:t>
            </a:r>
          </a:p>
          <a:p>
            <a:pPr marL="114300" lvl="0">
              <a:spcBef>
                <a:spcPts val="600"/>
              </a:spcBef>
              <a:spcAft>
                <a:spcPts val="0"/>
              </a:spcAft>
              <a:defRPr/>
            </a:pPr>
            <a:r>
              <a:rPr lang="en-US" dirty="0">
                <a:latin typeface="+mn-lt"/>
              </a:rPr>
              <a:t>A view of </a:t>
            </a:r>
            <a:r>
              <a:rPr lang="en-US" dirty="0" err="1">
                <a:latin typeface="+mn-lt"/>
              </a:rPr>
              <a:t>S</a:t>
            </a:r>
            <a:r>
              <a:rPr lang="en-US" dirty="0" err="1">
                <a:latin typeface="+mn-lt"/>
                <a:cs typeface="MS PGothic" charset="0"/>
              </a:rPr>
              <a:t>rigeri</a:t>
            </a:r>
            <a:r>
              <a:rPr lang="en-US" dirty="0">
                <a:latin typeface="+mn-lt"/>
                <a:cs typeface="MS PGothic" charset="0"/>
              </a:rPr>
              <a:t> Srinivas through the tiger’s open month. </a:t>
            </a:r>
            <a:r>
              <a:rPr lang="en-US" dirty="0" err="1">
                <a:latin typeface="+mn-lt"/>
                <a:cs typeface="MS PGothic" charset="0"/>
              </a:rPr>
              <a:t>Srigeri</a:t>
            </a:r>
            <a:r>
              <a:rPr lang="en-US" dirty="0">
                <a:latin typeface="+mn-lt"/>
                <a:cs typeface="MS PGothic" charset="0"/>
              </a:rPr>
              <a:t> Srinivas’s hands are raised up next to his face while his hair and mustache detach from his head</a:t>
            </a:r>
            <a:r>
              <a:rPr lang="en-US" dirty="0" smtClean="0">
                <a:latin typeface="+mn-lt"/>
                <a:cs typeface="MS PGothic" charset="0"/>
              </a:rPr>
              <a:t>.</a:t>
            </a:r>
            <a:endParaRPr lang="en-US" b="1" dirty="0">
              <a:latin typeface="+mn-lt"/>
              <a:cs typeface="Arial" panose="020B0604020202020204" pitchFamily="34" charset="0"/>
            </a:endParaRPr>
          </a:p>
        </p:txBody>
      </p:sp>
    </p:spTree>
    <p:extLst>
      <p:ext uri="{BB962C8B-B14F-4D97-AF65-F5344CB8AC3E}">
        <p14:creationId xmlns:p14="http://schemas.microsoft.com/office/powerpoint/2010/main" val="359212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7537450" cy="523875"/>
          </a:xfrm>
        </p:spPr>
        <p:txBody>
          <a:bodyPr>
            <a:normAutofit/>
          </a:bodyPr>
          <a:lstStyle/>
          <a:p>
            <a:pPr algn="ctr"/>
            <a:r>
              <a:rPr lang="en-US" dirty="0" smtClean="0">
                <a:solidFill>
                  <a:schemeClr val="tx1"/>
                </a:solidFill>
              </a:rPr>
              <a:t>Questions?</a:t>
            </a:r>
            <a:endParaRPr lang="en-US" dirty="0">
              <a:solidFill>
                <a:schemeClr val="tx1"/>
              </a:solidFill>
            </a:endParaRPr>
          </a:p>
        </p:txBody>
      </p:sp>
    </p:spTree>
    <p:extLst>
      <p:ext uri="{BB962C8B-B14F-4D97-AF65-F5344CB8AC3E}">
        <p14:creationId xmlns:p14="http://schemas.microsoft.com/office/powerpoint/2010/main" val="342659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Poet Training Tool: </a:t>
            </a:r>
            <a:r>
              <a:rPr lang="en-US" dirty="0" smtClean="0">
                <a:solidFill>
                  <a:srgbClr val="0070C0"/>
                </a:solidFill>
                <a:hlinkClick r:id="rId2"/>
              </a:rPr>
              <a:t>https://poet.diagramcenter.org/</a:t>
            </a:r>
            <a:r>
              <a:rPr lang="en-US" dirty="0" smtClean="0">
                <a:solidFill>
                  <a:srgbClr val="0070C0"/>
                </a:solidFill>
              </a:rPr>
              <a:t> </a:t>
            </a:r>
          </a:p>
          <a:p>
            <a:r>
              <a:rPr lang="en-US" dirty="0" smtClean="0"/>
              <a:t>DIAGRAM Webinars (&amp; related guidelines)</a:t>
            </a:r>
          </a:p>
          <a:p>
            <a:pPr lvl="1"/>
            <a:r>
              <a:rPr lang="en-US" dirty="0" smtClean="0"/>
              <a:t>Accessible </a:t>
            </a:r>
            <a:r>
              <a:rPr lang="en-US" dirty="0"/>
              <a:t>Image Sample Book: </a:t>
            </a:r>
            <a:r>
              <a:rPr lang="en-US" dirty="0">
                <a:hlinkClick r:id="rId3"/>
              </a:rPr>
              <a:t>http://</a:t>
            </a:r>
            <a:r>
              <a:rPr lang="en-US" dirty="0" smtClean="0">
                <a:hlinkClick r:id="rId3"/>
              </a:rPr>
              <a:t>diagramcenter.org/diagramwebinars.html#aisb</a:t>
            </a:r>
            <a:endParaRPr lang="en-US" dirty="0" smtClean="0"/>
          </a:p>
          <a:p>
            <a:pPr lvl="1"/>
            <a:r>
              <a:rPr lang="en-US" dirty="0" smtClean="0"/>
              <a:t>Complex </a:t>
            </a:r>
            <a:r>
              <a:rPr lang="en-US" dirty="0"/>
              <a:t>Images: </a:t>
            </a:r>
            <a:r>
              <a:rPr lang="en-US" dirty="0">
                <a:hlinkClick r:id="rId4"/>
              </a:rPr>
              <a:t>http://</a:t>
            </a:r>
            <a:r>
              <a:rPr lang="en-US" dirty="0" smtClean="0">
                <a:hlinkClick r:id="rId4"/>
              </a:rPr>
              <a:t>diagramcenter.org/diagramwebinars.html#compleximages</a:t>
            </a:r>
            <a:r>
              <a:rPr lang="en-US" dirty="0"/>
              <a:t>, </a:t>
            </a:r>
            <a:r>
              <a:rPr lang="en-US" dirty="0">
                <a:hlinkClick r:id="rId5"/>
              </a:rPr>
              <a:t>http://</a:t>
            </a:r>
            <a:r>
              <a:rPr lang="en-US" dirty="0" smtClean="0">
                <a:hlinkClick r:id="rId5"/>
              </a:rPr>
              <a:t>diagramcenter.org/diagramwebinars.html#a11yimages</a:t>
            </a:r>
            <a:r>
              <a:rPr lang="en-US" dirty="0" smtClean="0"/>
              <a:t> </a:t>
            </a:r>
          </a:p>
        </p:txBody>
      </p:sp>
    </p:spTree>
    <p:extLst>
      <p:ext uri="{BB962C8B-B14F-4D97-AF65-F5344CB8AC3E}">
        <p14:creationId xmlns:p14="http://schemas.microsoft.com/office/powerpoint/2010/main" val="2422719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537450" cy="2286000"/>
          </a:xfrm>
        </p:spPr>
        <p:txBody>
          <a:bodyPr>
            <a:normAutofit/>
          </a:bodyPr>
          <a:lstStyle/>
          <a:p>
            <a:pPr algn="ctr"/>
            <a:r>
              <a:rPr lang="en-US" sz="4000" dirty="0" smtClean="0">
                <a:solidFill>
                  <a:schemeClr val="tx1"/>
                </a:solidFill>
              </a:rPr>
              <a:t>Thank You!</a:t>
            </a:r>
            <a:br>
              <a:rPr lang="en-US" sz="4000" dirty="0" smtClean="0">
                <a:solidFill>
                  <a:schemeClr val="tx1"/>
                </a:solidFill>
              </a:rPr>
            </a:br>
            <a:r>
              <a:rPr lang="en-US" sz="4000" dirty="0">
                <a:solidFill>
                  <a:schemeClr val="tx1"/>
                </a:solidFill>
              </a:rPr>
              <a:t/>
            </a:r>
            <a:br>
              <a:rPr lang="en-US" sz="4000" dirty="0">
                <a:solidFill>
                  <a:schemeClr val="tx1"/>
                </a:solidFill>
              </a:rPr>
            </a:br>
            <a:r>
              <a:rPr lang="en-US" dirty="0">
                <a:solidFill>
                  <a:schemeClr val="tx1"/>
                </a:solidFill>
              </a:rPr>
              <a:t>Sue-Ann Ma (</a:t>
            </a:r>
            <a:r>
              <a:rPr lang="en-US" dirty="0">
                <a:solidFill>
                  <a:schemeClr val="tx1"/>
                </a:solidFill>
                <a:hlinkClick r:id="rId3"/>
              </a:rPr>
              <a:t>sueannm@benetech.org</a:t>
            </a:r>
            <a:r>
              <a:rPr lang="en-US" dirty="0">
                <a:solidFill>
                  <a:schemeClr val="tx1"/>
                </a:solidFill>
              </a:rPr>
              <a:t>)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449073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311150" y="387132"/>
            <a:ext cx="7537450" cy="646331"/>
          </a:xfrm>
        </p:spPr>
        <p:txBody>
          <a:bodyPr/>
          <a:lstStyle/>
          <a:p>
            <a:pPr eaLnBrk="1" hangingPunct="1"/>
            <a:r>
              <a:rPr lang="en-US" altLang="en-US" sz="3600" dirty="0" err="1" smtClean="0"/>
              <a:t>Bookshare</a:t>
            </a:r>
            <a:endParaRPr lang="en-US" altLang="en-US" sz="3600" dirty="0" smtClean="0"/>
          </a:p>
        </p:txBody>
      </p:sp>
      <p:sp>
        <p:nvSpPr>
          <p:cNvPr id="2" name="Content Placeholder 1"/>
          <p:cNvSpPr>
            <a:spLocks noGrp="1"/>
          </p:cNvSpPr>
          <p:nvPr>
            <p:ph idx="1"/>
          </p:nvPr>
        </p:nvSpPr>
        <p:spPr>
          <a:xfrm>
            <a:off x="304800" y="1600200"/>
            <a:ext cx="8458200" cy="4525963"/>
          </a:xfrm>
        </p:spPr>
        <p:txBody>
          <a:bodyPr/>
          <a:lstStyle/>
          <a:p>
            <a:pPr eaLnBrk="1" hangingPunct="1">
              <a:buFont typeface="Lucida Grande" pitchFamily="-109" charset="0"/>
              <a:buChar char="●"/>
              <a:defRPr/>
            </a:pPr>
            <a:r>
              <a:rPr lang="en-US" altLang="en-US" sz="2800" b="1" dirty="0" smtClean="0">
                <a:latin typeface="Whitney Book" charset="0"/>
                <a:cs typeface="Whitney Book" charset="0"/>
              </a:rPr>
              <a:t>580,000+</a:t>
            </a:r>
            <a:r>
              <a:rPr lang="en-US" altLang="en-US" sz="2800" dirty="0" smtClean="0">
                <a:latin typeface="Whitney Book" charset="0"/>
                <a:cs typeface="Whitney Book" charset="0"/>
              </a:rPr>
              <a:t> </a:t>
            </a:r>
            <a:r>
              <a:rPr lang="en-US" altLang="en-US" sz="2800" dirty="0" err="1" smtClean="0">
                <a:latin typeface="Whitney Book" charset="0"/>
                <a:cs typeface="Whitney Book" charset="0"/>
              </a:rPr>
              <a:t>ebooks</a:t>
            </a:r>
            <a:endParaRPr lang="en-US" altLang="en-US" sz="2800" dirty="0">
              <a:latin typeface="Whitney Book" charset="0"/>
              <a:cs typeface="Whitney Book" charset="0"/>
            </a:endParaRPr>
          </a:p>
          <a:p>
            <a:pPr eaLnBrk="1" hangingPunct="1">
              <a:buFont typeface="Lucida Grande" pitchFamily="-109" charset="0"/>
              <a:buChar char="●"/>
              <a:defRPr/>
            </a:pPr>
            <a:r>
              <a:rPr lang="en-US" altLang="en-US" sz="2800" b="1" dirty="0" smtClean="0">
                <a:latin typeface="Whitney Book" charset="0"/>
                <a:cs typeface="Whitney Book" charset="0"/>
              </a:rPr>
              <a:t>850</a:t>
            </a:r>
            <a:r>
              <a:rPr lang="en-US" altLang="en-US" sz="2800" dirty="0" smtClean="0">
                <a:latin typeface="Whitney Book" charset="0"/>
                <a:cs typeface="Whitney Book" charset="0"/>
              </a:rPr>
              <a:t> publishing partners</a:t>
            </a:r>
          </a:p>
          <a:p>
            <a:pPr eaLnBrk="1" hangingPunct="1">
              <a:buFont typeface="Lucida Grande" pitchFamily="-109" charset="0"/>
              <a:buChar char="●"/>
              <a:defRPr/>
            </a:pPr>
            <a:r>
              <a:rPr lang="en-US" altLang="en-US" sz="2800" b="1" dirty="0" smtClean="0">
                <a:latin typeface="Whitney Book" charset="0"/>
                <a:cs typeface="Whitney Book" charset="0"/>
              </a:rPr>
              <a:t>550,000+</a:t>
            </a:r>
            <a:r>
              <a:rPr lang="en-US" altLang="en-US" sz="2800" dirty="0" smtClean="0">
                <a:latin typeface="Whitney Book" charset="0"/>
                <a:cs typeface="Whitney Book" charset="0"/>
              </a:rPr>
              <a:t> </a:t>
            </a:r>
            <a:r>
              <a:rPr lang="en-US" altLang="en-US" sz="2800" dirty="0">
                <a:latin typeface="Whitney Book" charset="0"/>
                <a:cs typeface="Whitney Book" charset="0"/>
              </a:rPr>
              <a:t>members </a:t>
            </a:r>
            <a:r>
              <a:rPr lang="en-US" altLang="en-US" sz="2800" dirty="0" smtClean="0">
                <a:latin typeface="Whitney Book" charset="0"/>
                <a:cs typeface="Whitney Book" charset="0"/>
              </a:rPr>
              <a:t>worldwide</a:t>
            </a:r>
            <a:endParaRPr lang="en-US" altLang="en-US" sz="2800" dirty="0">
              <a:latin typeface="Whitney Book" charset="0"/>
              <a:cs typeface="Whitney Book" charset="0"/>
            </a:endParaRPr>
          </a:p>
          <a:p>
            <a:pPr eaLnBrk="1" hangingPunct="1">
              <a:buFont typeface="Lucida Grande" pitchFamily="-109" charset="0"/>
              <a:buChar char="●"/>
              <a:defRPr/>
            </a:pPr>
            <a:r>
              <a:rPr lang="en-US" altLang="en-US" sz="2800" b="1" dirty="0" smtClean="0">
                <a:latin typeface="Whitney Book" charset="0"/>
                <a:cs typeface="Whitney Book" charset="0"/>
              </a:rPr>
              <a:t>82</a:t>
            </a:r>
            <a:r>
              <a:rPr lang="en-US" altLang="en-US" sz="2800" dirty="0" smtClean="0">
                <a:latin typeface="Whitney Book" charset="0"/>
                <a:cs typeface="Whitney Book" charset="0"/>
              </a:rPr>
              <a:t> countries</a:t>
            </a:r>
          </a:p>
          <a:p>
            <a:pPr eaLnBrk="1" hangingPunct="1">
              <a:buFont typeface="Lucida Grande" pitchFamily="-109" charset="0"/>
              <a:buChar char="●"/>
              <a:defRPr/>
            </a:pPr>
            <a:r>
              <a:rPr lang="en-US" altLang="en-US" sz="2800" b="1" dirty="0" smtClean="0">
                <a:latin typeface="Whitney Book" charset="0"/>
                <a:cs typeface="Whitney Book" charset="0"/>
              </a:rPr>
              <a:t>12 million+ </a:t>
            </a:r>
            <a:r>
              <a:rPr lang="en-US" altLang="en-US" sz="2800" dirty="0" err="1">
                <a:latin typeface="Whitney Book" charset="0"/>
                <a:cs typeface="Whitney Book" charset="0"/>
              </a:rPr>
              <a:t>ebooks</a:t>
            </a:r>
            <a:r>
              <a:rPr lang="en-US" altLang="en-US" sz="2800" dirty="0">
                <a:latin typeface="Whitney Book" charset="0"/>
                <a:cs typeface="Whitney Book" charset="0"/>
              </a:rPr>
              <a:t> downloaded </a:t>
            </a:r>
          </a:p>
          <a:p>
            <a:pPr eaLnBrk="1" hangingPunct="1">
              <a:buFont typeface="Lucida Grande" pitchFamily="-109" charset="0"/>
              <a:buChar char="●"/>
              <a:defRPr/>
            </a:pPr>
            <a:r>
              <a:rPr lang="en-US" altLang="en-US" sz="2800" b="1" dirty="0" smtClean="0">
                <a:latin typeface="Whitney Book" charset="0"/>
                <a:cs typeface="Whitney Book" charset="0"/>
              </a:rPr>
              <a:t>34</a:t>
            </a:r>
            <a:r>
              <a:rPr lang="en-US" altLang="en-US" sz="2800" dirty="0" smtClean="0">
                <a:latin typeface="Whitney Book" charset="0"/>
                <a:cs typeface="Whitney Book" charset="0"/>
              </a:rPr>
              <a:t> languages</a:t>
            </a:r>
          </a:p>
          <a:p>
            <a:pPr marL="0" indent="0" eaLnBrk="1" hangingPunct="1">
              <a:buNone/>
              <a:defRPr/>
            </a:pPr>
            <a:r>
              <a:rPr lang="en-US" altLang="en-US" sz="2800" dirty="0" smtClean="0">
                <a:latin typeface="Whitney Book" charset="0"/>
                <a:cs typeface="Whitney Book" charset="0"/>
                <a:hlinkClick r:id="rId3"/>
              </a:rPr>
              <a:t>https://www.bookshare.org/</a:t>
            </a:r>
            <a:r>
              <a:rPr lang="en-US" altLang="en-US" sz="2800" dirty="0" smtClean="0">
                <a:latin typeface="Whitney Book" charset="0"/>
                <a:cs typeface="Whitney Book" charset="0"/>
              </a:rPr>
              <a:t> </a:t>
            </a:r>
            <a:endParaRPr lang="en-US" altLang="en-US" sz="2800" dirty="0">
              <a:latin typeface="Whitney Book" charset="0"/>
              <a:cs typeface="Whitney Book" charset="0"/>
            </a:endParaRPr>
          </a:p>
        </p:txBody>
      </p:sp>
    </p:spTree>
    <p:extLst>
      <p:ext uri="{BB962C8B-B14F-4D97-AF65-F5344CB8AC3E}">
        <p14:creationId xmlns:p14="http://schemas.microsoft.com/office/powerpoint/2010/main" val="2017423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11150" y="387132"/>
            <a:ext cx="7537450" cy="646331"/>
          </a:xfrm>
        </p:spPr>
        <p:txBody>
          <a:bodyPr/>
          <a:lstStyle/>
          <a:p>
            <a:pPr eaLnBrk="1" hangingPunct="1"/>
            <a:r>
              <a:rPr lang="en-US" altLang="en-US" sz="3600" dirty="0" smtClean="0">
                <a:latin typeface="Whitney Book" charset="0"/>
                <a:cs typeface="Whitney Book" charset="0"/>
              </a:rPr>
              <a:t>DIAGRAM Center Community</a:t>
            </a:r>
          </a:p>
        </p:txBody>
      </p:sp>
      <p:sp>
        <p:nvSpPr>
          <p:cNvPr id="28675" name="Rectangle 3"/>
          <p:cNvSpPr>
            <a:spLocks noChangeArrowheads="1"/>
          </p:cNvSpPr>
          <p:nvPr/>
        </p:nvSpPr>
        <p:spPr bwMode="auto">
          <a:xfrm>
            <a:off x="533400" y="1106488"/>
            <a:ext cx="769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800"/>
              </a:spcAft>
              <a:buClr>
                <a:schemeClr val="accent1"/>
              </a:buClr>
              <a:buSzPct val="80000"/>
              <a:buFont typeface="Lucida Grande" charset="0"/>
              <a:buChar char="●"/>
              <a:defRPr sz="2400">
                <a:solidFill>
                  <a:schemeClr val="tx1"/>
                </a:solidFill>
                <a:latin typeface="Whitney Book" charset="0"/>
                <a:ea typeface="MS PGothic" panose="020B0600070205080204" pitchFamily="34" charset="-128"/>
                <a:cs typeface="Whitney Book" charset="0"/>
              </a:defRPr>
            </a:lvl1pPr>
            <a:lvl2pPr marL="742950" indent="-285750">
              <a:spcAft>
                <a:spcPts val="800"/>
              </a:spcAft>
              <a:buFont typeface="Arial" panose="020B0604020202020204" pitchFamily="34" charset="0"/>
              <a:buChar char="–"/>
              <a:defRPr sz="2000">
                <a:solidFill>
                  <a:schemeClr val="tx1"/>
                </a:solidFill>
                <a:latin typeface="Whitney Book" charset="0"/>
                <a:ea typeface="Whitney Book" charset="0"/>
                <a:cs typeface="Whitney Book" charset="0"/>
              </a:defRPr>
            </a:lvl2pPr>
            <a:lvl3pPr marL="1143000" indent="-228600">
              <a:spcAft>
                <a:spcPts val="800"/>
              </a:spcAft>
              <a:buFont typeface="Arial" panose="020B0604020202020204" pitchFamily="34" charset="0"/>
              <a:buChar char="•"/>
              <a:defRPr>
                <a:solidFill>
                  <a:schemeClr val="tx1"/>
                </a:solidFill>
                <a:latin typeface="Whitney Book" charset="0"/>
                <a:ea typeface="Whitney Book" charset="0"/>
                <a:cs typeface="Whitney Book" charset="0"/>
              </a:defRPr>
            </a:lvl3pPr>
            <a:lvl4pPr marL="1600200" indent="-228600">
              <a:spcAft>
                <a:spcPts val="800"/>
              </a:spcAft>
              <a:buFont typeface="Arial" panose="020B0604020202020204" pitchFamily="34" charset="0"/>
              <a:buChar char="–"/>
              <a:defRPr>
                <a:solidFill>
                  <a:schemeClr val="tx1"/>
                </a:solidFill>
                <a:latin typeface="Whitney Book" charset="0"/>
                <a:ea typeface="Whitney Book" charset="0"/>
                <a:cs typeface="Whitney Book" charset="0"/>
              </a:defRPr>
            </a:lvl4pPr>
            <a:lvl5pPr marL="2057400" indent="-228600">
              <a:spcAft>
                <a:spcPts val="800"/>
              </a:spcAft>
              <a:buFont typeface="Arial" panose="020B0604020202020204" pitchFamily="34" charset="0"/>
              <a:buChar char="»"/>
              <a:defRPr>
                <a:solidFill>
                  <a:schemeClr val="tx1"/>
                </a:solidFill>
                <a:latin typeface="Whitney Book" charset="0"/>
                <a:ea typeface="Whitney Book" charset="0"/>
                <a:cs typeface="Whitney Book" charset="0"/>
              </a:defRPr>
            </a:lvl5pPr>
            <a:lvl6pPr marL="2514600" indent="-228600" eaLnBrk="0" fontAlgn="base" hangingPunct="0">
              <a:spcBef>
                <a:spcPct val="0"/>
              </a:spcBef>
              <a:spcAft>
                <a:spcPts val="800"/>
              </a:spcAft>
              <a:buFont typeface="Arial" panose="020B0604020202020204" pitchFamily="34" charset="0"/>
              <a:buChar char="»"/>
              <a:defRPr>
                <a:solidFill>
                  <a:schemeClr val="tx1"/>
                </a:solidFill>
                <a:latin typeface="Whitney Book" charset="0"/>
                <a:ea typeface="Whitney Book" charset="0"/>
                <a:cs typeface="Whitney Book" charset="0"/>
              </a:defRPr>
            </a:lvl6pPr>
            <a:lvl7pPr marL="2971800" indent="-228600" eaLnBrk="0" fontAlgn="base" hangingPunct="0">
              <a:spcBef>
                <a:spcPct val="0"/>
              </a:spcBef>
              <a:spcAft>
                <a:spcPts val="800"/>
              </a:spcAft>
              <a:buFont typeface="Arial" panose="020B0604020202020204" pitchFamily="34" charset="0"/>
              <a:buChar char="»"/>
              <a:defRPr>
                <a:solidFill>
                  <a:schemeClr val="tx1"/>
                </a:solidFill>
                <a:latin typeface="Whitney Book" charset="0"/>
                <a:ea typeface="Whitney Book" charset="0"/>
                <a:cs typeface="Whitney Book" charset="0"/>
              </a:defRPr>
            </a:lvl7pPr>
            <a:lvl8pPr marL="3429000" indent="-228600" eaLnBrk="0" fontAlgn="base" hangingPunct="0">
              <a:spcBef>
                <a:spcPct val="0"/>
              </a:spcBef>
              <a:spcAft>
                <a:spcPts val="800"/>
              </a:spcAft>
              <a:buFont typeface="Arial" panose="020B0604020202020204" pitchFamily="34" charset="0"/>
              <a:buChar char="»"/>
              <a:defRPr>
                <a:solidFill>
                  <a:schemeClr val="tx1"/>
                </a:solidFill>
                <a:latin typeface="Whitney Book" charset="0"/>
                <a:ea typeface="Whitney Book" charset="0"/>
                <a:cs typeface="Whitney Book" charset="0"/>
              </a:defRPr>
            </a:lvl8pPr>
            <a:lvl9pPr marL="3886200" indent="-228600" eaLnBrk="0" fontAlgn="base" hangingPunct="0">
              <a:spcBef>
                <a:spcPct val="0"/>
              </a:spcBef>
              <a:spcAft>
                <a:spcPts val="800"/>
              </a:spcAft>
              <a:buFont typeface="Arial" panose="020B0604020202020204" pitchFamily="34" charset="0"/>
              <a:buChar char="»"/>
              <a:defRPr>
                <a:solidFill>
                  <a:schemeClr val="tx1"/>
                </a:solidFill>
                <a:latin typeface="Whitney Book" charset="0"/>
                <a:ea typeface="Whitney Book" charset="0"/>
                <a:cs typeface="Whitney Book" charset="0"/>
              </a:defRPr>
            </a:lvl9pPr>
          </a:lstStyle>
          <a:p>
            <a:pPr>
              <a:spcAft>
                <a:spcPct val="0"/>
              </a:spcAft>
              <a:buClrTx/>
              <a:buSzTx/>
              <a:buFontTx/>
              <a:buNone/>
            </a:pPr>
            <a:r>
              <a:rPr lang="en-US" altLang="en-US" sz="1800" b="1" i="1" dirty="0">
                <a:latin typeface="Arial" panose="020B0604020202020204" pitchFamily="34" charset="0"/>
              </a:rPr>
              <a:t>“Most wonderful collaboration I have ever been a part of.”</a:t>
            </a:r>
          </a:p>
          <a:p>
            <a:pPr algn="r">
              <a:spcAft>
                <a:spcPct val="0"/>
              </a:spcAft>
              <a:buClrTx/>
              <a:buSzTx/>
              <a:buFontTx/>
              <a:buNone/>
            </a:pPr>
            <a:r>
              <a:rPr lang="en-US" altLang="en-US" sz="1800" b="1" i="1" dirty="0">
                <a:latin typeface="Arial" panose="020B0604020202020204" pitchFamily="34" charset="0"/>
              </a:rPr>
              <a:t> – DIAGRAM Community Member</a:t>
            </a:r>
          </a:p>
        </p:txBody>
      </p:sp>
      <p:pic>
        <p:nvPicPr>
          <p:cNvPr id="8195" name="Picture 5" descr="Posed group photo of about 40 DIAGRAM community members standing on steps making &quot;scary&quot; faces." title="Fun DIAGRAM community group photo"/>
          <p:cNvPicPr>
            <a:picLocks noChangeAspect="1" noChangeArrowheads="1"/>
          </p:cNvPicPr>
          <p:nvPr/>
        </p:nvPicPr>
        <p:blipFill rotWithShape="1">
          <a:blip r:embed="rId3"/>
          <a:srcRect t="5715" b="19992"/>
          <a:stretch/>
        </p:blipFill>
        <p:spPr bwMode="auto">
          <a:xfrm>
            <a:off x="0" y="1762125"/>
            <a:ext cx="9144000" cy="5095875"/>
          </a:xfrm>
          <a:prstGeom prst="rect">
            <a:avLst/>
          </a:prstGeom>
          <a:noFill/>
          <a:ln>
            <a:noFill/>
          </a:ln>
          <a:extLst/>
        </p:spPr>
      </p:pic>
    </p:spTree>
    <p:extLst>
      <p:ext uri="{BB962C8B-B14F-4D97-AF65-F5344CB8AC3E}">
        <p14:creationId xmlns:p14="http://schemas.microsoft.com/office/powerpoint/2010/main" val="238732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79356"/>
            <a:ext cx="7537450" cy="954107"/>
          </a:xfrm>
        </p:spPr>
        <p:txBody>
          <a:bodyPr/>
          <a:lstStyle/>
          <a:p>
            <a:r>
              <a:rPr lang="en-US" dirty="0"/>
              <a:t>Example </a:t>
            </a:r>
            <a:r>
              <a:rPr lang="en-US" dirty="0" smtClean="0"/>
              <a:t>1: </a:t>
            </a:r>
            <a:r>
              <a:rPr lang="en-US" dirty="0"/>
              <a:t/>
            </a:r>
            <a:br>
              <a:rPr lang="en-US" dirty="0"/>
            </a:br>
            <a:r>
              <a:rPr lang="en-US" dirty="0" smtClean="0"/>
              <a:t>Which description is better?</a:t>
            </a:r>
            <a:endParaRPr lang="en-US" dirty="0"/>
          </a:p>
        </p:txBody>
      </p:sp>
      <p:pic>
        <p:nvPicPr>
          <p:cNvPr id="6" name="Picture 5" title="A page out of the book, Diary of a Wimpy Kid: Hard Luck."/>
          <p:cNvPicPr/>
          <p:nvPr/>
        </p:nvPicPr>
        <p:blipFill rotWithShape="1">
          <a:blip r:embed="rId3"/>
          <a:srcRect t="2805"/>
          <a:stretch/>
        </p:blipFill>
        <p:spPr>
          <a:xfrm>
            <a:off x="4038600" y="2286000"/>
            <a:ext cx="4857750" cy="2590800"/>
          </a:xfrm>
          <a:prstGeom prst="rect">
            <a:avLst/>
          </a:prstGeom>
        </p:spPr>
      </p:pic>
      <p:sp>
        <p:nvSpPr>
          <p:cNvPr id="10" name="Content Placeholder 4"/>
          <p:cNvSpPr>
            <a:spLocks noGrp="1"/>
          </p:cNvSpPr>
          <p:nvPr>
            <p:ph sz="half" idx="2"/>
          </p:nvPr>
        </p:nvSpPr>
        <p:spPr>
          <a:xfrm>
            <a:off x="194845" y="1316831"/>
            <a:ext cx="3691355" cy="1654969"/>
          </a:xfrm>
          <a:solidFill>
            <a:schemeClr val="tx2">
              <a:lumMod val="10000"/>
              <a:lumOff val="90000"/>
            </a:schemeClr>
          </a:solidFill>
        </p:spPr>
        <p:txBody>
          <a:bodyPr/>
          <a:lstStyle/>
          <a:p>
            <a:pPr marL="22860" lvl="0" indent="0" defTabSz="914400">
              <a:spcBef>
                <a:spcPts val="0"/>
              </a:spcBef>
              <a:spcAft>
                <a:spcPts val="600"/>
              </a:spcAft>
              <a:buClrTx/>
              <a:buSzTx/>
              <a:buNone/>
              <a:defRPr/>
            </a:pPr>
            <a:r>
              <a:rPr lang="en-US" sz="1500" b="1" dirty="0" smtClean="0">
                <a:latin typeface="+mn-lt"/>
                <a:cs typeface="MS PGothic" charset="0"/>
              </a:rPr>
              <a:t>Description A: </a:t>
            </a:r>
            <a:endParaRPr lang="en-US" sz="1500" b="1" dirty="0" smtClean="0">
              <a:latin typeface="+mn-lt"/>
              <a:cs typeface="MS PGothic" charset="0"/>
            </a:endParaRPr>
          </a:p>
          <a:p>
            <a:pPr marL="22860" lvl="0" indent="0" defTabSz="914400">
              <a:spcBef>
                <a:spcPts val="0"/>
              </a:spcBef>
              <a:spcAft>
                <a:spcPts val="1200"/>
              </a:spcAft>
              <a:buClrTx/>
              <a:buSzTx/>
              <a:buNone/>
              <a:defRPr/>
            </a:pPr>
            <a:r>
              <a:rPr lang="en-US" sz="1500" dirty="0" smtClean="0">
                <a:latin typeface="+mn-lt"/>
                <a:cs typeface="MS PGothic" charset="0"/>
              </a:rPr>
              <a:t>Greg’s </a:t>
            </a:r>
            <a:r>
              <a:rPr lang="en-US" sz="1500" dirty="0">
                <a:latin typeface="+mn-lt"/>
                <a:cs typeface="MS PGothic" charset="0"/>
              </a:rPr>
              <a:t>four aunts are pictured in a row with their names under the portraits. Aunt Gretchen is </a:t>
            </a:r>
            <a:r>
              <a:rPr lang="en-US" sz="1500" dirty="0" smtClean="0">
                <a:latin typeface="+mn-lt"/>
                <a:cs typeface="MS PGothic" charset="0"/>
              </a:rPr>
              <a:t>plump, </a:t>
            </a:r>
            <a:r>
              <a:rPr lang="en-US" sz="1500" dirty="0">
                <a:latin typeface="+mn-lt"/>
                <a:cs typeface="MS PGothic" charset="0"/>
              </a:rPr>
              <a:t>Aunt Audra is </a:t>
            </a:r>
            <a:r>
              <a:rPr lang="en-US" sz="1500" dirty="0" smtClean="0">
                <a:latin typeface="+mn-lt"/>
                <a:cs typeface="MS PGothic" charset="0"/>
              </a:rPr>
              <a:t>fashionable, </a:t>
            </a:r>
            <a:r>
              <a:rPr lang="en-US" sz="1500" dirty="0">
                <a:latin typeface="+mn-lt"/>
                <a:cs typeface="MS PGothic" charset="0"/>
              </a:rPr>
              <a:t>Aunt Veronica is </a:t>
            </a:r>
            <a:r>
              <a:rPr lang="en-US" sz="1500" dirty="0" smtClean="0">
                <a:latin typeface="+mn-lt"/>
                <a:cs typeface="MS PGothic" charset="0"/>
              </a:rPr>
              <a:t>nerdy, </a:t>
            </a:r>
            <a:r>
              <a:rPr lang="en-US" sz="1500" dirty="0">
                <a:latin typeface="+mn-lt"/>
                <a:cs typeface="MS PGothic" charset="0"/>
              </a:rPr>
              <a:t>and Aunt Cakey is </a:t>
            </a:r>
            <a:r>
              <a:rPr lang="en-US" sz="1500" dirty="0" smtClean="0">
                <a:latin typeface="+mn-lt"/>
                <a:cs typeface="MS PGothic" charset="0"/>
              </a:rPr>
              <a:t>mean. </a:t>
            </a:r>
            <a:endParaRPr lang="en-US" sz="1500" dirty="0">
              <a:latin typeface="+mn-lt"/>
              <a:cs typeface="MS PGothic" charset="0"/>
            </a:endParaRPr>
          </a:p>
        </p:txBody>
      </p:sp>
      <p:sp>
        <p:nvSpPr>
          <p:cNvPr id="7" name="Rectangle 6"/>
          <p:cNvSpPr/>
          <p:nvPr/>
        </p:nvSpPr>
        <p:spPr>
          <a:xfrm>
            <a:off x="3996155" y="4942285"/>
            <a:ext cx="4705350" cy="424732"/>
          </a:xfrm>
          <a:prstGeom prst="rect">
            <a:avLst/>
          </a:prstGeom>
        </p:spPr>
        <p:txBody>
          <a:bodyPr wrap="square">
            <a:spAutoFit/>
          </a:bodyPr>
          <a:lstStyle/>
          <a:p>
            <a:pPr defTabSz="457200" eaLnBrk="1" fontAlgn="auto" hangingPunct="1">
              <a:lnSpc>
                <a:spcPct val="90000"/>
              </a:lnSpc>
              <a:spcAft>
                <a:spcPts val="0"/>
              </a:spcAft>
            </a:pPr>
            <a:r>
              <a:rPr lang="en-US" sz="1200" dirty="0" smtClean="0">
                <a:latin typeface="+mn-lt"/>
                <a:cs typeface="Whitney Book"/>
              </a:rPr>
              <a:t>Jeff Kinney (2013). </a:t>
            </a:r>
            <a:r>
              <a:rPr lang="en-US" sz="1200" i="1" dirty="0" smtClean="0">
                <a:latin typeface="+mn-lt"/>
                <a:cs typeface="Whitney Book"/>
              </a:rPr>
              <a:t>Diary of a Wimpy Kid: Hard Luck (Diary of a Wimpy Kid #8). </a:t>
            </a:r>
            <a:r>
              <a:rPr lang="en-US" sz="1200" dirty="0" smtClean="0">
                <a:latin typeface="+mn-lt"/>
                <a:cs typeface="Whitney Book"/>
              </a:rPr>
              <a:t>Abrams.</a:t>
            </a:r>
            <a:endParaRPr lang="en-US" sz="1200" dirty="0">
              <a:latin typeface="+mn-lt"/>
              <a:cs typeface="Whitney Book"/>
            </a:endParaRPr>
          </a:p>
        </p:txBody>
      </p:sp>
      <p:sp>
        <p:nvSpPr>
          <p:cNvPr id="3" name="Rectangle 2"/>
          <p:cNvSpPr/>
          <p:nvPr/>
        </p:nvSpPr>
        <p:spPr>
          <a:xfrm>
            <a:off x="194845" y="3159219"/>
            <a:ext cx="3691355" cy="3470181"/>
          </a:xfrm>
          <a:prstGeom prst="rect">
            <a:avLst/>
          </a:prstGeom>
          <a:solidFill>
            <a:schemeClr val="accent5">
              <a:lumMod val="20000"/>
              <a:lumOff val="80000"/>
            </a:schemeClr>
          </a:solidFill>
        </p:spPr>
        <p:txBody>
          <a:bodyPr wrap="square">
            <a:spAutoFit/>
          </a:bodyPr>
          <a:lstStyle/>
          <a:p>
            <a:pPr marL="114300" lvl="0">
              <a:spcBef>
                <a:spcPct val="30000"/>
              </a:spcBef>
              <a:spcAft>
                <a:spcPts val="600"/>
              </a:spcAft>
              <a:defRPr/>
            </a:pPr>
            <a:r>
              <a:rPr lang="en-US" sz="1500" b="1" dirty="0" smtClean="0">
                <a:latin typeface="+mj-lt"/>
              </a:rPr>
              <a:t>Description B:</a:t>
            </a:r>
            <a:endParaRPr lang="en-US" sz="1500" b="1" dirty="0">
              <a:latin typeface="+mj-lt"/>
            </a:endParaRPr>
          </a:p>
          <a:p>
            <a:pPr marL="114300" lvl="0">
              <a:spcBef>
                <a:spcPct val="30000"/>
              </a:spcBef>
              <a:spcAft>
                <a:spcPts val="600"/>
              </a:spcAft>
              <a:defRPr/>
            </a:pPr>
            <a:r>
              <a:rPr lang="en-US" sz="1500" dirty="0">
                <a:latin typeface="+mj-lt"/>
                <a:cs typeface="MS PGothic" charset="0"/>
              </a:rPr>
              <a:t>Greg’s four </a:t>
            </a:r>
            <a:r>
              <a:rPr lang="en-US" sz="1500" dirty="0">
                <a:latin typeface="+mj-lt"/>
                <a:cs typeface="MS PGothic" charset="0"/>
              </a:rPr>
              <a:t>aunts</a:t>
            </a:r>
            <a:r>
              <a:rPr lang="en-US" sz="1500" dirty="0">
                <a:latin typeface="+mj-lt"/>
                <a:cs typeface="MS PGothic" charset="0"/>
              </a:rPr>
              <a:t> are pictured in a row with their names </a:t>
            </a:r>
            <a:r>
              <a:rPr lang="en-US" sz="1500" dirty="0">
                <a:latin typeface="+mj-lt"/>
                <a:cs typeface="MS PGothic" charset="0"/>
              </a:rPr>
              <a:t>under</a:t>
            </a:r>
            <a:r>
              <a:rPr lang="en-US" sz="1500" dirty="0">
                <a:latin typeface="+mj-lt"/>
                <a:cs typeface="MS PGothic" charset="0"/>
              </a:rPr>
              <a:t> their portraits. Aunt Gretchen has shoulder-length hair and bangs, a t-shirt, a large, bulbous noise, and freckles. Aunt Audra also has shoulder-length hair, but it’s darker than Aunt Gretchen’s. She has an oval-shaped nose, she is smiling and wearing lipstick. Aunt Veronica has straight hair, bangs, glasses, and a pointier nose. Aunt Cakey has her hair in a bun on top of her head. She has an oval-shaped nose, she is frowning and wearing a black turtleneck.</a:t>
            </a:r>
            <a:endParaRPr lang="en-US" sz="1500" dirty="0">
              <a:latin typeface="+mj-lt"/>
            </a:endParaRPr>
          </a:p>
        </p:txBody>
      </p:sp>
    </p:spTree>
    <p:extLst>
      <p:ext uri="{BB962C8B-B14F-4D97-AF65-F5344CB8AC3E}">
        <p14:creationId xmlns:p14="http://schemas.microsoft.com/office/powerpoint/2010/main" val="3772366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79356"/>
            <a:ext cx="7689850" cy="954107"/>
          </a:xfrm>
        </p:spPr>
        <p:txBody>
          <a:bodyPr/>
          <a:lstStyle/>
          <a:p>
            <a:r>
              <a:rPr lang="en-US" dirty="0" smtClean="0"/>
              <a:t>Example 2: </a:t>
            </a:r>
            <a:br>
              <a:rPr lang="en-US" dirty="0" smtClean="0"/>
            </a:br>
            <a:r>
              <a:rPr lang="en-US" dirty="0" smtClean="0"/>
              <a:t>How can we improve the description?</a:t>
            </a:r>
            <a:endParaRPr lang="en-US" dirty="0"/>
          </a:p>
        </p:txBody>
      </p:sp>
      <p:pic>
        <p:nvPicPr>
          <p:cNvPr id="9" name="Picture 8" title="A page out of the book, Diary of a Wimpy Kid: Hard Luck."/>
          <p:cNvPicPr/>
          <p:nvPr/>
        </p:nvPicPr>
        <p:blipFill rotWithShape="1">
          <a:blip r:embed="rId3"/>
          <a:srcRect b="9091"/>
          <a:stretch/>
        </p:blipFill>
        <p:spPr>
          <a:xfrm>
            <a:off x="152400" y="1143000"/>
            <a:ext cx="5181600" cy="2286000"/>
          </a:xfrm>
          <a:prstGeom prst="rect">
            <a:avLst/>
          </a:prstGeom>
        </p:spPr>
      </p:pic>
      <p:sp>
        <p:nvSpPr>
          <p:cNvPr id="5" name="Content Placeholder 4"/>
          <p:cNvSpPr>
            <a:spLocks noGrp="1"/>
          </p:cNvSpPr>
          <p:nvPr>
            <p:ph sz="half" idx="2"/>
          </p:nvPr>
        </p:nvSpPr>
        <p:spPr>
          <a:xfrm>
            <a:off x="228600" y="3429000"/>
            <a:ext cx="8763000" cy="2514600"/>
          </a:xfrm>
          <a:solidFill>
            <a:schemeClr val="tx2">
              <a:lumMod val="10000"/>
              <a:lumOff val="90000"/>
            </a:schemeClr>
          </a:solidFill>
        </p:spPr>
        <p:txBody>
          <a:bodyPr/>
          <a:lstStyle/>
          <a:p>
            <a:pPr marL="22860" indent="0">
              <a:spcAft>
                <a:spcPts val="600"/>
              </a:spcAft>
              <a:buClrTx/>
              <a:buSzPct val="100000"/>
              <a:buNone/>
            </a:pPr>
            <a:r>
              <a:rPr lang="en-US" sz="1500" b="1" dirty="0" smtClean="0">
                <a:latin typeface="+mn-lt"/>
                <a:cs typeface="Arial" panose="020B0604020202020204" pitchFamily="34" charset="0"/>
              </a:rPr>
              <a:t>Description: </a:t>
            </a:r>
          </a:p>
          <a:p>
            <a:pPr marL="22860" indent="0">
              <a:spcAft>
                <a:spcPts val="1200"/>
              </a:spcAft>
              <a:buClrTx/>
              <a:buSzPct val="100000"/>
              <a:buNone/>
            </a:pPr>
            <a:r>
              <a:rPr lang="en-US" sz="1500" dirty="0" smtClean="0">
                <a:latin typeface="+mn-lt"/>
                <a:cs typeface="Arial" panose="020B0604020202020204" pitchFamily="34" charset="0"/>
              </a:rPr>
              <a:t>From </a:t>
            </a:r>
            <a:r>
              <a:rPr lang="en-US" sz="1500" dirty="0">
                <a:latin typeface="+mn-lt"/>
                <a:cs typeface="Arial" panose="020B0604020202020204" pitchFamily="34" charset="0"/>
              </a:rPr>
              <a:t>left to right: a boy frowns with his mount open as a boy in a baseball cap punches him in the jaw. In front of the boy who is punching, another boy </a:t>
            </a:r>
            <a:r>
              <a:rPr lang="en-US" sz="1500" dirty="0" smtClean="0">
                <a:latin typeface="+mn-lt"/>
                <a:cs typeface="Arial" panose="020B0604020202020204" pitchFamily="34" charset="0"/>
              </a:rPr>
              <a:t>kneels </a:t>
            </a:r>
            <a:r>
              <a:rPr lang="en-US" sz="1500" dirty="0">
                <a:latin typeface="+mn-lt"/>
                <a:cs typeface="Arial" panose="020B0604020202020204" pitchFamily="34" charset="0"/>
              </a:rPr>
              <a:t>down and reaches towards a shoe. Next to the boy punching the other boy, a boy </a:t>
            </a:r>
            <a:r>
              <a:rPr lang="en-US" sz="1500" dirty="0" smtClean="0">
                <a:latin typeface="+mn-lt"/>
                <a:cs typeface="Arial" panose="020B0604020202020204" pitchFamily="34" charset="0"/>
              </a:rPr>
              <a:t>stretches </a:t>
            </a:r>
            <a:r>
              <a:rPr lang="en-US" sz="1500" dirty="0">
                <a:latin typeface="+mn-lt"/>
                <a:cs typeface="Arial" panose="020B0604020202020204" pitchFamily="34" charset="0"/>
              </a:rPr>
              <a:t>both arms out and has his mouth </a:t>
            </a:r>
            <a:r>
              <a:rPr lang="en-US" sz="1500" dirty="0" smtClean="0">
                <a:latin typeface="+mn-lt"/>
                <a:cs typeface="Arial" panose="020B0604020202020204" pitchFamily="34" charset="0"/>
              </a:rPr>
              <a:t>open. A </a:t>
            </a:r>
            <a:r>
              <a:rPr lang="en-US" sz="1500" dirty="0">
                <a:latin typeface="+mn-lt"/>
                <a:cs typeface="Arial" panose="020B0604020202020204" pitchFamily="34" charset="0"/>
              </a:rPr>
              <a:t>boy behind him sticks his tongue out and strangles the boy in front of him. To the right of these two another boy has his mouth open and reaches down towards the </a:t>
            </a:r>
            <a:r>
              <a:rPr lang="en-US" sz="1500" dirty="0" smtClean="0">
                <a:latin typeface="+mn-lt"/>
                <a:cs typeface="Arial" panose="020B0604020202020204" pitchFamily="34" charset="0"/>
              </a:rPr>
              <a:t>shoe with one hand while grabbing another boy by the hair with the other hand. The boy whose hair is being grabbed is flung over another boy’s shoulder. To the right of these boys are two more boys reaching forward for the shoe from the back, one boy flying through the air toward the shoe, and another two boys on the ground, one of whom is biting the other boy’s back as he reaches for the shoe. 13 boys are fighting for a shoe on the ground in front of them. </a:t>
            </a:r>
          </a:p>
        </p:txBody>
      </p:sp>
      <p:sp>
        <p:nvSpPr>
          <p:cNvPr id="6" name="Rectangle 5"/>
          <p:cNvSpPr/>
          <p:nvPr/>
        </p:nvSpPr>
        <p:spPr>
          <a:xfrm>
            <a:off x="5364480" y="3004268"/>
            <a:ext cx="3474720" cy="424732"/>
          </a:xfrm>
          <a:prstGeom prst="rect">
            <a:avLst/>
          </a:prstGeom>
        </p:spPr>
        <p:txBody>
          <a:bodyPr wrap="square">
            <a:spAutoFit/>
          </a:bodyPr>
          <a:lstStyle/>
          <a:p>
            <a:pPr defTabSz="457200" eaLnBrk="1" fontAlgn="auto" hangingPunct="1">
              <a:lnSpc>
                <a:spcPct val="90000"/>
              </a:lnSpc>
              <a:spcAft>
                <a:spcPts val="0"/>
              </a:spcAft>
            </a:pPr>
            <a:r>
              <a:rPr lang="en-US" sz="1200" dirty="0" smtClean="0">
                <a:latin typeface="+mn-lt"/>
                <a:cs typeface="Whitney Book"/>
              </a:rPr>
              <a:t>Jeff Kinney (2013). </a:t>
            </a:r>
            <a:r>
              <a:rPr lang="en-US" sz="1200" i="1" dirty="0" smtClean="0">
                <a:latin typeface="+mn-lt"/>
                <a:cs typeface="Whitney Book"/>
              </a:rPr>
              <a:t>Diary of a Wimpy Kid: Hard Luck (Diary of a Wimpy Kid #8). </a:t>
            </a:r>
            <a:r>
              <a:rPr lang="en-US" sz="1200" dirty="0" smtClean="0">
                <a:latin typeface="+mn-lt"/>
                <a:cs typeface="Whitney Book"/>
              </a:rPr>
              <a:t>Abrams.</a:t>
            </a:r>
            <a:endParaRPr lang="en-US" sz="1200" dirty="0">
              <a:latin typeface="+mn-lt"/>
              <a:cs typeface="Whitney Book"/>
            </a:endParaRPr>
          </a:p>
        </p:txBody>
      </p:sp>
      <p:sp>
        <p:nvSpPr>
          <p:cNvPr id="7" name="Rectangle 6"/>
          <p:cNvSpPr/>
          <p:nvPr/>
        </p:nvSpPr>
        <p:spPr>
          <a:xfrm>
            <a:off x="228600" y="6005408"/>
            <a:ext cx="8763000" cy="630942"/>
          </a:xfrm>
          <a:prstGeom prst="rect">
            <a:avLst/>
          </a:prstGeom>
          <a:solidFill>
            <a:schemeClr val="accent5">
              <a:lumMod val="20000"/>
              <a:lumOff val="80000"/>
            </a:schemeClr>
          </a:solidFill>
        </p:spPr>
        <p:txBody>
          <a:bodyPr wrap="square">
            <a:spAutoFit/>
          </a:bodyPr>
          <a:lstStyle/>
          <a:p>
            <a:pPr marL="114300" lvl="0">
              <a:spcBef>
                <a:spcPts val="600"/>
              </a:spcBef>
              <a:spcAft>
                <a:spcPts val="0"/>
              </a:spcAft>
              <a:defRPr/>
            </a:pPr>
            <a:r>
              <a:rPr lang="en-US" sz="1500" b="1" dirty="0" smtClean="0">
                <a:latin typeface="+mn-lt"/>
              </a:rPr>
              <a:t>Better </a:t>
            </a:r>
            <a:r>
              <a:rPr lang="en-US" sz="1500" b="1" dirty="0">
                <a:latin typeface="+mn-lt"/>
              </a:rPr>
              <a:t>D</a:t>
            </a:r>
            <a:r>
              <a:rPr lang="en-US" sz="1500" b="1" dirty="0" smtClean="0">
                <a:latin typeface="+mn-lt"/>
              </a:rPr>
              <a:t>escription</a:t>
            </a:r>
            <a:r>
              <a:rPr lang="en-US" sz="1500" b="1" dirty="0">
                <a:latin typeface="+mn-lt"/>
              </a:rPr>
              <a:t>: </a:t>
            </a:r>
          </a:p>
          <a:p>
            <a:pPr marL="114300" lvl="0">
              <a:spcBef>
                <a:spcPts val="600"/>
              </a:spcBef>
              <a:spcAft>
                <a:spcPts val="0"/>
              </a:spcAft>
              <a:defRPr/>
            </a:pPr>
            <a:r>
              <a:rPr lang="en-US" sz="1500" dirty="0">
                <a:latin typeface="+mn-lt"/>
                <a:cs typeface="MS PGothic" charset="0"/>
              </a:rPr>
              <a:t>13 boys wrestle and fight for a shoe that sits on the ground in front of them</a:t>
            </a:r>
            <a:r>
              <a:rPr lang="en-US" sz="1500" dirty="0" smtClean="0">
                <a:latin typeface="+mn-lt"/>
                <a:cs typeface="MS PGothic" charset="0"/>
              </a:rPr>
              <a:t>.</a:t>
            </a:r>
            <a:endParaRPr lang="en-US" sz="1500" dirty="0">
              <a:latin typeface="+mn-lt"/>
              <a:cs typeface="MS PGothic" charset="0"/>
            </a:endParaRPr>
          </a:p>
        </p:txBody>
      </p:sp>
    </p:spTree>
    <p:extLst>
      <p:ext uri="{BB962C8B-B14F-4D97-AF65-F5344CB8AC3E}">
        <p14:creationId xmlns:p14="http://schemas.microsoft.com/office/powerpoint/2010/main" val="20722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79356"/>
            <a:ext cx="7537450" cy="954107"/>
          </a:xfrm>
        </p:spPr>
        <p:txBody>
          <a:bodyPr/>
          <a:lstStyle/>
          <a:p>
            <a:r>
              <a:rPr lang="en-US" dirty="0"/>
              <a:t>Example </a:t>
            </a:r>
            <a:r>
              <a:rPr lang="en-US" dirty="0" smtClean="0"/>
              <a:t>3: </a:t>
            </a:r>
            <a:r>
              <a:rPr lang="en-US" dirty="0"/>
              <a:t/>
            </a:r>
            <a:br>
              <a:rPr lang="en-US" dirty="0"/>
            </a:br>
            <a:r>
              <a:rPr lang="en-US" dirty="0"/>
              <a:t>How can we improve the description?</a:t>
            </a:r>
            <a:endParaRPr lang="en-US" dirty="0">
              <a:latin typeface="+mn-lt"/>
            </a:endParaRPr>
          </a:p>
        </p:txBody>
      </p:sp>
      <p:pic>
        <p:nvPicPr>
          <p:cNvPr id="6" name="Content Placeholder 5" title="A page out of the book, Diary of a Wimpy Kid: Hard Luck."/>
          <p:cNvPicPr>
            <a:picLocks noGrp="1"/>
          </p:cNvPicPr>
          <p:nvPr>
            <p:ph sz="half" idx="1"/>
          </p:nvPr>
        </p:nvPicPr>
        <p:blipFill>
          <a:blip r:embed="rId3"/>
          <a:stretch>
            <a:fillRect/>
          </a:stretch>
        </p:blipFill>
        <p:spPr>
          <a:xfrm>
            <a:off x="914400" y="1143000"/>
            <a:ext cx="3810000" cy="2399058"/>
          </a:xfrm>
          <a:prstGeom prst="rect">
            <a:avLst/>
          </a:prstGeom>
        </p:spPr>
      </p:pic>
      <p:sp>
        <p:nvSpPr>
          <p:cNvPr id="5" name="Content Placeholder 4"/>
          <p:cNvSpPr>
            <a:spLocks noGrp="1"/>
          </p:cNvSpPr>
          <p:nvPr>
            <p:ph sz="half" idx="2"/>
          </p:nvPr>
        </p:nvSpPr>
        <p:spPr>
          <a:xfrm>
            <a:off x="228600" y="3575395"/>
            <a:ext cx="8763000" cy="2063405"/>
          </a:xfrm>
          <a:solidFill>
            <a:schemeClr val="tx2">
              <a:lumMod val="10000"/>
              <a:lumOff val="90000"/>
            </a:schemeClr>
          </a:solidFill>
        </p:spPr>
        <p:txBody>
          <a:bodyPr/>
          <a:lstStyle/>
          <a:p>
            <a:pPr marL="22860" indent="0">
              <a:spcAft>
                <a:spcPts val="600"/>
              </a:spcAft>
              <a:buClrTx/>
              <a:buSzPct val="100000"/>
              <a:buNone/>
            </a:pPr>
            <a:r>
              <a:rPr lang="en-US" sz="1500" b="1" dirty="0" smtClean="0">
                <a:latin typeface="+mn-lt"/>
                <a:cs typeface="Arial" panose="020B0604020202020204" pitchFamily="34" charset="0"/>
              </a:rPr>
              <a:t>Description: </a:t>
            </a:r>
          </a:p>
          <a:p>
            <a:pPr marL="22860" indent="0">
              <a:spcAft>
                <a:spcPts val="1200"/>
              </a:spcAft>
              <a:buClrTx/>
              <a:buSzPct val="100000"/>
              <a:buNone/>
            </a:pPr>
            <a:r>
              <a:rPr lang="en-US" sz="1500" dirty="0" smtClean="0">
                <a:latin typeface="+mn-lt"/>
                <a:cs typeface="Arial" panose="020B0604020202020204" pitchFamily="34" charset="0"/>
              </a:rPr>
              <a:t>A boy </a:t>
            </a:r>
            <a:r>
              <a:rPr lang="en-US" sz="1500" dirty="0">
                <a:latin typeface="+mn-lt"/>
                <a:cs typeface="Arial" panose="020B0604020202020204" pitchFamily="34" charset="0"/>
              </a:rPr>
              <a:t>has a black </a:t>
            </a:r>
            <a:r>
              <a:rPr lang="en-US" sz="1500" dirty="0" smtClean="0">
                <a:latin typeface="+mn-lt"/>
                <a:cs typeface="Arial" panose="020B0604020202020204" pitchFamily="34" charset="0"/>
              </a:rPr>
              <a:t>backpack </a:t>
            </a:r>
            <a:r>
              <a:rPr lang="en-US" sz="1500" dirty="0">
                <a:latin typeface="+mn-lt"/>
                <a:cs typeface="Arial" panose="020B0604020202020204" pitchFamily="34" charset="0"/>
              </a:rPr>
              <a:t>on, and a shirt and pants. He has three hairs sticking up from his head. He has one hand up with three fingers on it outstretched. There is a speech bubble above his head and in it are the words “</a:t>
            </a:r>
            <a:r>
              <a:rPr lang="en-US" sz="1500" dirty="0" smtClean="0">
                <a:latin typeface="+mn-lt"/>
                <a:cs typeface="Arial" panose="020B0604020202020204" pitchFamily="34" charset="0"/>
              </a:rPr>
              <a:t>SO WHAT DID YOU THINK OF THAT MOVIE?” Another boy is </a:t>
            </a:r>
            <a:r>
              <a:rPr lang="en-US" sz="1500" dirty="0">
                <a:latin typeface="+mn-lt"/>
                <a:cs typeface="Arial" panose="020B0604020202020204" pitchFamily="34" charset="0"/>
              </a:rPr>
              <a:t>holding hands with </a:t>
            </a:r>
            <a:r>
              <a:rPr lang="en-US" sz="1500" dirty="0" smtClean="0">
                <a:latin typeface="+mn-lt"/>
                <a:cs typeface="Arial" panose="020B0604020202020204" pitchFamily="34" charset="0"/>
              </a:rPr>
              <a:t>a girl. </a:t>
            </a:r>
            <a:r>
              <a:rPr lang="en-US" sz="1500" dirty="0">
                <a:latin typeface="+mn-lt"/>
                <a:cs typeface="Arial" panose="020B0604020202020204" pitchFamily="34" charset="0"/>
              </a:rPr>
              <a:t>He has one hand up and it appears to be moving. He has big buck teeth, a shirt, pants, and a </a:t>
            </a:r>
            <a:r>
              <a:rPr lang="en-US" sz="1500" dirty="0" smtClean="0">
                <a:latin typeface="+mn-lt"/>
                <a:cs typeface="Arial" panose="020B0604020202020204" pitchFamily="34" charset="0"/>
              </a:rPr>
              <a:t>black carrying pack on </a:t>
            </a:r>
            <a:r>
              <a:rPr lang="en-US" sz="1500" dirty="0">
                <a:latin typeface="+mn-lt"/>
                <a:cs typeface="Arial" panose="020B0604020202020204" pitchFamily="34" charset="0"/>
              </a:rPr>
              <a:t>too. There is a speech bubble above his head that </a:t>
            </a:r>
            <a:r>
              <a:rPr lang="en-US" sz="1500" dirty="0" smtClean="0">
                <a:latin typeface="+mn-lt"/>
                <a:cs typeface="Arial" panose="020B0604020202020204" pitchFamily="34" charset="0"/>
              </a:rPr>
              <a:t>says </a:t>
            </a:r>
            <a:r>
              <a:rPr lang="en-US" sz="1500" dirty="0">
                <a:latin typeface="+mn-lt"/>
                <a:cs typeface="Arial" panose="020B0604020202020204" pitchFamily="34" charset="0"/>
              </a:rPr>
              <a:t>“</a:t>
            </a:r>
            <a:r>
              <a:rPr lang="en-US" sz="1500" dirty="0" smtClean="0">
                <a:latin typeface="+mn-lt"/>
                <a:cs typeface="Arial" panose="020B0604020202020204" pitchFamily="34" charset="0"/>
              </a:rPr>
              <a:t>OH, WE DIDN’T CARE FOR THAT ONE!” The girl </a:t>
            </a:r>
            <a:r>
              <a:rPr lang="en-US" sz="1500" dirty="0">
                <a:latin typeface="+mn-lt"/>
                <a:cs typeface="Arial" panose="020B0604020202020204" pitchFamily="34" charset="0"/>
              </a:rPr>
              <a:t>has straight hair and she is wearing a t-shirt and a striped skirt and she is holding a book in </a:t>
            </a:r>
            <a:r>
              <a:rPr lang="en-US" sz="1500" dirty="0" smtClean="0">
                <a:latin typeface="+mn-lt"/>
                <a:cs typeface="Arial" panose="020B0604020202020204" pitchFamily="34" charset="0"/>
              </a:rPr>
              <a:t>her other hand. </a:t>
            </a:r>
            <a:r>
              <a:rPr lang="en-US" sz="1500" dirty="0">
                <a:latin typeface="+mn-lt"/>
                <a:cs typeface="Arial" panose="020B0604020202020204" pitchFamily="34" charset="0"/>
              </a:rPr>
              <a:t>She appears to be </a:t>
            </a:r>
            <a:r>
              <a:rPr lang="en-US" sz="1500" dirty="0" smtClean="0">
                <a:latin typeface="+mn-lt"/>
                <a:cs typeface="Arial" panose="020B0604020202020204" pitchFamily="34" charset="0"/>
              </a:rPr>
              <a:t>frustrated and doesn’t have a book bag.</a:t>
            </a:r>
          </a:p>
        </p:txBody>
      </p:sp>
      <p:sp>
        <p:nvSpPr>
          <p:cNvPr id="7" name="Rectangle 6"/>
          <p:cNvSpPr/>
          <p:nvPr/>
        </p:nvSpPr>
        <p:spPr>
          <a:xfrm>
            <a:off x="4724400" y="3048000"/>
            <a:ext cx="3352800" cy="424732"/>
          </a:xfrm>
          <a:prstGeom prst="rect">
            <a:avLst/>
          </a:prstGeom>
        </p:spPr>
        <p:txBody>
          <a:bodyPr wrap="square">
            <a:spAutoFit/>
          </a:bodyPr>
          <a:lstStyle/>
          <a:p>
            <a:pPr defTabSz="457200" eaLnBrk="1" fontAlgn="auto" hangingPunct="1">
              <a:lnSpc>
                <a:spcPct val="90000"/>
              </a:lnSpc>
              <a:spcAft>
                <a:spcPts val="0"/>
              </a:spcAft>
            </a:pPr>
            <a:r>
              <a:rPr lang="en-US" sz="1200" dirty="0" smtClean="0">
                <a:latin typeface="+mn-lt"/>
                <a:cs typeface="Whitney Book"/>
              </a:rPr>
              <a:t>Jeff Kinney (2013). </a:t>
            </a:r>
            <a:r>
              <a:rPr lang="en-US" sz="1200" i="1" dirty="0" smtClean="0">
                <a:latin typeface="+mn-lt"/>
                <a:cs typeface="Whitney Book"/>
              </a:rPr>
              <a:t>Diary of a Wimpy Kid: Hard Luck (Diary of a Wimpy Kid #8). </a:t>
            </a:r>
            <a:r>
              <a:rPr lang="en-US" sz="1200" dirty="0" smtClean="0">
                <a:latin typeface="+mn-lt"/>
                <a:cs typeface="Whitney Book"/>
              </a:rPr>
              <a:t>Abrams.</a:t>
            </a:r>
            <a:endParaRPr lang="en-US" sz="1200" dirty="0">
              <a:latin typeface="+mn-lt"/>
              <a:cs typeface="Whitney Book"/>
            </a:endParaRPr>
          </a:p>
        </p:txBody>
      </p:sp>
      <p:sp>
        <p:nvSpPr>
          <p:cNvPr id="8" name="Rectangle 7"/>
          <p:cNvSpPr/>
          <p:nvPr/>
        </p:nvSpPr>
        <p:spPr>
          <a:xfrm>
            <a:off x="228600" y="5774576"/>
            <a:ext cx="8763000" cy="861774"/>
          </a:xfrm>
          <a:prstGeom prst="rect">
            <a:avLst/>
          </a:prstGeom>
          <a:solidFill>
            <a:schemeClr val="accent5">
              <a:lumMod val="20000"/>
              <a:lumOff val="80000"/>
            </a:schemeClr>
          </a:solidFill>
        </p:spPr>
        <p:txBody>
          <a:bodyPr wrap="square">
            <a:spAutoFit/>
          </a:bodyPr>
          <a:lstStyle/>
          <a:p>
            <a:pPr marL="114300" lvl="0">
              <a:spcBef>
                <a:spcPts val="600"/>
              </a:spcBef>
              <a:spcAft>
                <a:spcPts val="0"/>
              </a:spcAft>
              <a:defRPr/>
            </a:pPr>
            <a:r>
              <a:rPr lang="en-US" sz="1500" b="1" dirty="0" smtClean="0">
                <a:latin typeface="+mn-lt"/>
              </a:rPr>
              <a:t>Better Description</a:t>
            </a:r>
            <a:r>
              <a:rPr lang="en-US" sz="1500" b="1" dirty="0">
                <a:latin typeface="+mn-lt"/>
              </a:rPr>
              <a:t>: </a:t>
            </a:r>
          </a:p>
          <a:p>
            <a:pPr marL="114300" lvl="0">
              <a:spcBef>
                <a:spcPts val="600"/>
              </a:spcBef>
              <a:spcAft>
                <a:spcPts val="0"/>
              </a:spcAft>
              <a:defRPr/>
            </a:pPr>
            <a:r>
              <a:rPr lang="en-US" sz="1500" dirty="0">
                <a:latin typeface="+mn-lt"/>
                <a:cs typeface="MS PGothic" charset="0"/>
              </a:rPr>
              <a:t>Greg looks at Rowley and Abigail, who are holding hands, and asks “So what did you think of the new movie?” Rowley waves one hand and has his eyes closed. He says, “Oh, we didn’t care for that one</a:t>
            </a:r>
            <a:r>
              <a:rPr lang="en-US" sz="1500" dirty="0" smtClean="0">
                <a:latin typeface="+mn-lt"/>
                <a:cs typeface="MS PGothic" charset="0"/>
              </a:rPr>
              <a:t>!”</a:t>
            </a:r>
            <a:endParaRPr lang="en-US" sz="1500" b="1" dirty="0">
              <a:latin typeface="+mn-lt"/>
            </a:endParaRPr>
          </a:p>
        </p:txBody>
      </p:sp>
    </p:spTree>
    <p:extLst>
      <p:ext uri="{BB962C8B-B14F-4D97-AF65-F5344CB8AC3E}">
        <p14:creationId xmlns:p14="http://schemas.microsoft.com/office/powerpoint/2010/main" val="314623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0243"/>
            <a:ext cx="8458200" cy="523220"/>
          </a:xfrm>
        </p:spPr>
        <p:txBody>
          <a:bodyPr/>
          <a:lstStyle/>
          <a:p>
            <a:r>
              <a:rPr lang="en-US" dirty="0" smtClean="0"/>
              <a:t>Poet Training Tool</a:t>
            </a:r>
            <a:endParaRPr lang="en-US" dirty="0"/>
          </a:p>
        </p:txBody>
      </p:sp>
      <p:sp>
        <p:nvSpPr>
          <p:cNvPr id="3" name="Rectangle 2"/>
          <p:cNvSpPr/>
          <p:nvPr/>
        </p:nvSpPr>
        <p:spPr>
          <a:xfrm>
            <a:off x="457200" y="1206640"/>
            <a:ext cx="5387116" cy="369332"/>
          </a:xfrm>
          <a:prstGeom prst="rect">
            <a:avLst/>
          </a:prstGeom>
        </p:spPr>
        <p:txBody>
          <a:bodyPr wrap="none">
            <a:spAutoFit/>
          </a:bodyPr>
          <a:lstStyle/>
          <a:p>
            <a:r>
              <a:rPr lang="en-US" altLang="en-US" u="sng" dirty="0" smtClean="0">
                <a:solidFill>
                  <a:srgbClr val="0070C0"/>
                </a:solidFill>
              </a:rPr>
              <a:t>Website: https</a:t>
            </a:r>
            <a:r>
              <a:rPr lang="en-US" altLang="en-US" u="sng" dirty="0">
                <a:solidFill>
                  <a:srgbClr val="0070C0"/>
                </a:solidFill>
              </a:rPr>
              <a:t>://poet.diagramcenter.org/index.html </a:t>
            </a:r>
            <a:endParaRPr lang="en-US" u="sng" dirty="0">
              <a:solidFill>
                <a:srgbClr val="0070C0"/>
              </a:solidFill>
            </a:endParaRPr>
          </a:p>
        </p:txBody>
      </p:sp>
      <p:pic>
        <p:nvPicPr>
          <p:cNvPr id="7" name="Picture 6" title="A screenshot of the Poet Training Tool homepage, introducing three main sections: When to descibe, How to describe, and Practice describing"/>
          <p:cNvPicPr>
            <a:picLocks noChangeAspect="1"/>
          </p:cNvPicPr>
          <p:nvPr/>
        </p:nvPicPr>
        <p:blipFill>
          <a:blip r:embed="rId3"/>
          <a:stretch>
            <a:fillRect/>
          </a:stretch>
        </p:blipFill>
        <p:spPr>
          <a:xfrm>
            <a:off x="533400" y="1676400"/>
            <a:ext cx="7910402" cy="4876800"/>
          </a:xfrm>
          <a:prstGeom prst="rect">
            <a:avLst/>
          </a:prstGeom>
        </p:spPr>
      </p:pic>
    </p:spTree>
    <p:extLst>
      <p:ext uri="{BB962C8B-B14F-4D97-AF65-F5344CB8AC3E}">
        <p14:creationId xmlns:p14="http://schemas.microsoft.com/office/powerpoint/2010/main" val="4222656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11150" y="510243"/>
            <a:ext cx="7537450" cy="523220"/>
          </a:xfrm>
        </p:spPr>
        <p:txBody>
          <a:bodyPr/>
          <a:lstStyle/>
          <a:p>
            <a:r>
              <a:rPr lang="en-US" altLang="en-US" dirty="0" smtClean="0">
                <a:latin typeface="Whitney Book" pitchFamily="-84" charset="0"/>
                <a:cs typeface="Whitney Book" pitchFamily="-84" charset="0"/>
              </a:rPr>
              <a:t>When to </a:t>
            </a:r>
            <a:r>
              <a:rPr lang="en-US" altLang="en-US" dirty="0" smtClean="0">
                <a:latin typeface="Whitney Book" pitchFamily="-84" charset="0"/>
                <a:cs typeface="Whitney Book" pitchFamily="-84" charset="0"/>
              </a:rPr>
              <a:t>Describe?</a:t>
            </a:r>
            <a:endParaRPr lang="en-US" altLang="en-US" dirty="0" smtClean="0">
              <a:latin typeface="Whitney Book" pitchFamily="-84" charset="0"/>
              <a:cs typeface="Whitney Book" pitchFamily="-84" charset="0"/>
            </a:endParaRPr>
          </a:p>
        </p:txBody>
      </p:sp>
      <p:pic>
        <p:nvPicPr>
          <p:cNvPr id="2" name="Picture 1" title="A flowchart helping users decide when it's necessary to provide a text description"/>
          <p:cNvPicPr>
            <a:picLocks noChangeAspect="1"/>
          </p:cNvPicPr>
          <p:nvPr/>
        </p:nvPicPr>
        <p:blipFill rotWithShape="1">
          <a:blip r:embed="rId3"/>
          <a:srcRect l="30673" t="12500" r="31845" b="5209"/>
          <a:stretch/>
        </p:blipFill>
        <p:spPr>
          <a:xfrm>
            <a:off x="331594" y="1298813"/>
            <a:ext cx="4248127" cy="5244370"/>
          </a:xfrm>
          <a:prstGeom prst="rect">
            <a:avLst/>
          </a:prstGeom>
        </p:spPr>
      </p:pic>
      <p:grpSp>
        <p:nvGrpSpPr>
          <p:cNvPr id="6" name="Group 5" title="Two screenshots of an interactive questionnaire intended to help users determine when to provide an image description."/>
          <p:cNvGrpSpPr/>
          <p:nvPr/>
        </p:nvGrpSpPr>
        <p:grpSpPr>
          <a:xfrm>
            <a:off x="4724400" y="1357774"/>
            <a:ext cx="3848660" cy="5181599"/>
            <a:chOff x="5562600" y="1257652"/>
            <a:chExt cx="4023360" cy="5416804"/>
          </a:xfrm>
        </p:grpSpPr>
        <p:pic>
          <p:nvPicPr>
            <p:cNvPr id="4" name="Picture 3"/>
            <p:cNvPicPr>
              <a:picLocks noChangeAspect="1"/>
            </p:cNvPicPr>
            <p:nvPr/>
          </p:nvPicPr>
          <p:blipFill>
            <a:blip r:embed="rId4"/>
            <a:stretch>
              <a:fillRect/>
            </a:stretch>
          </p:blipFill>
          <p:spPr>
            <a:xfrm>
              <a:off x="5562600" y="1257652"/>
              <a:ext cx="4023360" cy="2644820"/>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5562600" y="4058148"/>
              <a:ext cx="4023360" cy="2616308"/>
            </a:xfrm>
            <a:prstGeom prst="rect">
              <a:avLst/>
            </a:prstGeom>
            <a:ln>
              <a:solidFill>
                <a:schemeClr val="tx1"/>
              </a:solidFill>
            </a:ln>
          </p:spPr>
        </p:pic>
      </p:grpSp>
    </p:spTree>
    <p:extLst>
      <p:ext uri="{BB962C8B-B14F-4D97-AF65-F5344CB8AC3E}">
        <p14:creationId xmlns:p14="http://schemas.microsoft.com/office/powerpoint/2010/main" val="3541883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etech">
  <a:themeElements>
    <a:clrScheme name="Custom 357">
      <a:dk1>
        <a:sysClr val="windowText" lastClr="000000"/>
      </a:dk1>
      <a:lt1>
        <a:sysClr val="window" lastClr="FFFFFF"/>
      </a:lt1>
      <a:dk2>
        <a:srgbClr val="002251"/>
      </a:dk2>
      <a:lt2>
        <a:srgbClr val="AFB1B4"/>
      </a:lt2>
      <a:accent1>
        <a:srgbClr val="CD3D17"/>
      </a:accent1>
      <a:accent2>
        <a:srgbClr val="FA8512"/>
      </a:accent2>
      <a:accent3>
        <a:srgbClr val="C1D82F"/>
      </a:accent3>
      <a:accent4>
        <a:srgbClr val="55C1DC"/>
      </a:accent4>
      <a:accent5>
        <a:srgbClr val="FFB819"/>
      </a:accent5>
      <a:accent6>
        <a:srgbClr val="695743"/>
      </a:accent6>
      <a:hlink>
        <a:srgbClr val="818E98"/>
      </a:hlink>
      <a:folHlink>
        <a:srgbClr val="EAE2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B819"/>
        </a:solidFill>
        <a:ln>
          <a:noFill/>
        </a:ln>
        <a:effectLst/>
      </a:spPr>
      <a:bodyPr rtlCol="0" anchor="ctr"/>
      <a:lstStyle>
        <a:defPPr algn="ctr">
          <a:defRPr dirty="0" smtClean="0">
            <a:latin typeface="Whitney Bold"/>
            <a:cs typeface="Whitney Bol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b" anchorCtr="0">
        <a:spAutoFit/>
      </a:bodyPr>
      <a:lstStyle>
        <a:defPPr marR="0" algn="l" defTabSz="457200" rtl="0" eaLnBrk="1" fontAlgn="auto" latinLnBrk="0" hangingPunct="1">
          <a:lnSpc>
            <a:spcPct val="90000"/>
          </a:lnSpc>
          <a:spcAft>
            <a:spcPts val="0"/>
          </a:spcAft>
          <a:buClrTx/>
          <a:buSzTx/>
          <a:buFont typeface="Arial"/>
          <a:buNone/>
          <a:tabLst/>
          <a:defRPr kumimoji="0" sz="2800" u="none" strike="noStrike" kern="1200" cap="none" spc="0" normalizeH="0" baseline="0" noProof="0" dirty="0" smtClean="0">
            <a:ln>
              <a:noFill/>
            </a:ln>
            <a:effectLst/>
            <a:uLnTx/>
            <a:uFillTx/>
            <a:latin typeface="Whitney Book"/>
            <a:ea typeface="+mn-ea"/>
            <a:cs typeface="Whitney Book"/>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Benetech</Template>
  <TotalTime>124159</TotalTime>
  <Words>2428</Words>
  <Application>Microsoft Office PowerPoint</Application>
  <PresentationFormat>On-screen Show (4:3)</PresentationFormat>
  <Paragraphs>177</Paragraphs>
  <Slides>25</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MS PGothic</vt:lpstr>
      <vt:lpstr>Arial</vt:lpstr>
      <vt:lpstr>Calibri</vt:lpstr>
      <vt:lpstr>Lucida Grande</vt:lpstr>
      <vt:lpstr>Times New Roman</vt:lpstr>
      <vt:lpstr>Whitney Bold</vt:lpstr>
      <vt:lpstr>Whitney Book</vt:lpstr>
      <vt:lpstr>Whitney Medium</vt:lpstr>
      <vt:lpstr>Whitney Semibold</vt:lpstr>
      <vt:lpstr>Benetech</vt:lpstr>
      <vt:lpstr>Book Boost: Access for All Challenge, Guidelines for Creating Accessible Ebooks (Part 2): Image Descriptions  Sue-Ann Ma, Benetech Labs December 12, 2017</vt:lpstr>
      <vt:lpstr>Benetech’s Global Literacy Program</vt:lpstr>
      <vt:lpstr>Bookshare</vt:lpstr>
      <vt:lpstr>DIAGRAM Center Community</vt:lpstr>
      <vt:lpstr>Example 1:  Which description is better?</vt:lpstr>
      <vt:lpstr>Example 2:  How can we improve the description?</vt:lpstr>
      <vt:lpstr>Example 3:  How can we improve the description?</vt:lpstr>
      <vt:lpstr>Poet Training Tool</vt:lpstr>
      <vt:lpstr>When to Describe?</vt:lpstr>
      <vt:lpstr>How to Describe? (general image guidelines)</vt:lpstr>
      <vt:lpstr>How to Describe? (specific image guidelines)</vt:lpstr>
      <vt:lpstr>How to Describe: Drawings &amp; Paintings</vt:lpstr>
      <vt:lpstr>How to Describe: Cartoons &amp; Comics</vt:lpstr>
      <vt:lpstr>Practice Describing</vt:lpstr>
      <vt:lpstr>Example 1:  Descriptions for Young Readers</vt:lpstr>
      <vt:lpstr>Example 2:  Descriptions for Young Readers</vt:lpstr>
      <vt:lpstr>Try Describing – Example 1:</vt:lpstr>
      <vt:lpstr>Try Describing – Example 2:</vt:lpstr>
      <vt:lpstr>Try Describing – Example 3:</vt:lpstr>
      <vt:lpstr>Try Describing – Example 4:</vt:lpstr>
      <vt:lpstr>Try Describing – Example 5:</vt:lpstr>
      <vt:lpstr>Try Describing – Example 6:</vt:lpstr>
      <vt:lpstr>Questions?</vt:lpstr>
      <vt:lpstr>Resources</vt:lpstr>
      <vt:lpstr>Thank You!  Sue-Ann Ma (sueannm@benetech.org)  </vt:lpstr>
    </vt:vector>
  </TitlesOfParts>
  <Company>Benetech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Rand</dc:creator>
  <cp:lastModifiedBy>Sue-Ann Ma</cp:lastModifiedBy>
  <cp:revision>829</cp:revision>
  <cp:lastPrinted>2014-11-14T01:18:07Z</cp:lastPrinted>
  <dcterms:created xsi:type="dcterms:W3CDTF">2011-04-01T21:24:04Z</dcterms:created>
  <dcterms:modified xsi:type="dcterms:W3CDTF">2017-12-12T06:28:00Z</dcterms:modified>
</cp:coreProperties>
</file>