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49" r:id="rId1"/>
  </p:sldMasterIdLst>
  <p:notesMasterIdLst>
    <p:notesMasterId r:id="rId51"/>
  </p:notesMasterIdLst>
  <p:handoutMasterIdLst>
    <p:handoutMasterId r:id="rId52"/>
  </p:handoutMasterIdLst>
  <p:sldIdLst>
    <p:sldId id="323" r:id="rId2"/>
    <p:sldId id="371" r:id="rId3"/>
    <p:sldId id="324" r:id="rId4"/>
    <p:sldId id="325" r:id="rId5"/>
    <p:sldId id="326" r:id="rId6"/>
    <p:sldId id="327" r:id="rId7"/>
    <p:sldId id="328"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2" r:id="rId22"/>
    <p:sldId id="343" r:id="rId23"/>
    <p:sldId id="344" r:id="rId24"/>
    <p:sldId id="345" r:id="rId25"/>
    <p:sldId id="346" r:id="rId26"/>
    <p:sldId id="347" r:id="rId27"/>
    <p:sldId id="348" r:id="rId28"/>
    <p:sldId id="349" r:id="rId29"/>
    <p:sldId id="370" r:id="rId30"/>
    <p:sldId id="350" r:id="rId31"/>
    <p:sldId id="351" r:id="rId32"/>
    <p:sldId id="352" r:id="rId33"/>
    <p:sldId id="353" r:id="rId34"/>
    <p:sldId id="354" r:id="rId35"/>
    <p:sldId id="355" r:id="rId36"/>
    <p:sldId id="356" r:id="rId37"/>
    <p:sldId id="357" r:id="rId38"/>
    <p:sldId id="358" r:id="rId39"/>
    <p:sldId id="359" r:id="rId40"/>
    <p:sldId id="360" r:id="rId41"/>
    <p:sldId id="361" r:id="rId42"/>
    <p:sldId id="362" r:id="rId43"/>
    <p:sldId id="364" r:id="rId44"/>
    <p:sldId id="363" r:id="rId45"/>
    <p:sldId id="365" r:id="rId46"/>
    <p:sldId id="366" r:id="rId47"/>
    <p:sldId id="367" r:id="rId48"/>
    <p:sldId id="368" r:id="rId49"/>
    <p:sldId id="369" r:id="rId50"/>
  </p:sldIdLst>
  <p:sldSz cx="9144000" cy="6858000" type="screen4x3"/>
  <p:notesSz cx="9296400" cy="68818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8" userDrawn="1">
          <p15:clr>
            <a:srgbClr val="A4A3A4"/>
          </p15:clr>
        </p15:guide>
        <p15:guide id="2" pos="29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4" autoAdjust="0"/>
    <p:restoredTop sz="75744" autoAdjust="0"/>
  </p:normalViewPr>
  <p:slideViewPr>
    <p:cSldViewPr>
      <p:cViewPr varScale="1">
        <p:scale>
          <a:sx n="85" d="100"/>
          <a:sy n="85" d="100"/>
        </p:scale>
        <p:origin x="2096" y="184"/>
      </p:cViewPr>
      <p:guideLst>
        <p:guide orient="horz" pos="2160"/>
        <p:guide pos="2880"/>
      </p:guideLst>
    </p:cSldViewPr>
  </p:slideViewPr>
  <p:outlineViewPr>
    <p:cViewPr>
      <p:scale>
        <a:sx n="33" d="100"/>
        <a:sy n="33" d="100"/>
      </p:scale>
      <p:origin x="0" y="0"/>
    </p:cViewPr>
  </p:outlineViewPr>
  <p:notesTextViewPr>
    <p:cViewPr>
      <p:scale>
        <a:sx n="170" d="100"/>
        <a:sy n="170" d="100"/>
      </p:scale>
      <p:origin x="0" y="0"/>
    </p:cViewPr>
  </p:notesTextViewPr>
  <p:sorterViewPr>
    <p:cViewPr>
      <p:scale>
        <a:sx n="110" d="100"/>
        <a:sy n="110" d="100"/>
      </p:scale>
      <p:origin x="0" y="-4428"/>
    </p:cViewPr>
  </p:sorterViewPr>
  <p:notesViewPr>
    <p:cSldViewPr>
      <p:cViewPr varScale="1">
        <p:scale>
          <a:sx n="56" d="100"/>
          <a:sy n="56" d="100"/>
        </p:scale>
        <p:origin x="2826" y="72"/>
      </p:cViewPr>
      <p:guideLst>
        <p:guide orient="horz" pos="2168"/>
        <p:guide pos="29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888562" cy="343974"/>
          </a:xfrm>
          <a:prstGeom prst="rect">
            <a:avLst/>
          </a:prstGeom>
        </p:spPr>
        <p:txBody>
          <a:bodyPr vert="horz" wrap="square" lIns="92437" tIns="46219" rIns="92437" bIns="46219" numCol="1" anchor="t" anchorCtr="0" compatLnSpc="1">
            <a:prstTxWarp prst="textNoShape">
              <a:avLst/>
            </a:prstTxWarp>
          </a:bodyPr>
          <a:lstStyle>
            <a:lvl1pPr eaLnBrk="1" hangingPunct="1">
              <a:defRPr sz="1200">
                <a:latin typeface="Calibri" pitchFamily="34" charset="0"/>
                <a:cs typeface="+mn-cs"/>
              </a:defRPr>
            </a:lvl1pPr>
          </a:lstStyle>
          <a:p>
            <a:pPr>
              <a:defRPr/>
            </a:pPr>
            <a:r>
              <a:rPr lang="en-US" altLang="en-US"/>
              <a:t>Digital Image and Graphics Resources for Accessible Materials</a:t>
            </a:r>
          </a:p>
          <a:p>
            <a:pPr>
              <a:defRPr/>
            </a:pPr>
            <a:endParaRPr lang="en-US" altLang="en-US"/>
          </a:p>
        </p:txBody>
      </p:sp>
      <p:sp>
        <p:nvSpPr>
          <p:cNvPr id="4" name="Footer Placeholder 3"/>
          <p:cNvSpPr>
            <a:spLocks noGrp="1"/>
          </p:cNvSpPr>
          <p:nvPr>
            <p:ph type="ftr" sz="quarter" idx="2"/>
          </p:nvPr>
        </p:nvSpPr>
        <p:spPr>
          <a:xfrm>
            <a:off x="0" y="6536666"/>
            <a:ext cx="4028020" cy="343974"/>
          </a:xfrm>
          <a:prstGeom prst="rect">
            <a:avLst/>
          </a:prstGeom>
        </p:spPr>
        <p:txBody>
          <a:bodyPr vert="horz" lIns="92437" tIns="46219" rIns="92437" bIns="46219" rtlCol="0" anchor="b"/>
          <a:lstStyle>
            <a:lvl1pPr algn="l" eaLnBrk="1" fontAlgn="auto" hangingPunct="1">
              <a:spcBef>
                <a:spcPts val="0"/>
              </a:spcBef>
              <a:spcAft>
                <a:spcPts val="0"/>
              </a:spcAft>
              <a:defRPr sz="1200">
                <a:latin typeface="+mn-lt"/>
                <a:ea typeface="+mn-ea"/>
                <a:cs typeface="+mn-cs"/>
              </a:defRPr>
            </a:lvl1pPr>
          </a:lstStyle>
          <a:p>
            <a:pPr>
              <a:defRPr/>
            </a:pPr>
            <a:r>
              <a:rPr lang="en-US"/>
              <a:t>10/12/2011</a:t>
            </a:r>
          </a:p>
        </p:txBody>
      </p:sp>
      <p:sp>
        <p:nvSpPr>
          <p:cNvPr id="5" name="Slide Number Placeholder 4"/>
          <p:cNvSpPr>
            <a:spLocks noGrp="1"/>
          </p:cNvSpPr>
          <p:nvPr>
            <p:ph type="sldNum" sz="quarter" idx="3"/>
          </p:nvPr>
        </p:nvSpPr>
        <p:spPr>
          <a:xfrm>
            <a:off x="5266279" y="6536666"/>
            <a:ext cx="4028020" cy="343974"/>
          </a:xfrm>
          <a:prstGeom prst="rect">
            <a:avLst/>
          </a:prstGeom>
        </p:spPr>
        <p:txBody>
          <a:bodyPr vert="horz" wrap="square" lIns="92437" tIns="46219" rIns="92437" bIns="46219"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BA572B15-F39F-48F2-9ECF-E0405CCC5B1F}" type="slidenum">
              <a:rPr lang="en-US" altLang="en-US"/>
              <a:pPr>
                <a:defRPr/>
              </a:pPr>
              <a:t>‹#›</a:t>
            </a:fld>
            <a:endParaRPr lang="en-US" altLang="en-US"/>
          </a:p>
        </p:txBody>
      </p:sp>
    </p:spTree>
    <p:extLst>
      <p:ext uri="{BB962C8B-B14F-4D97-AF65-F5344CB8AC3E}">
        <p14:creationId xmlns:p14="http://schemas.microsoft.com/office/powerpoint/2010/main" val="71285946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020" cy="343974"/>
          </a:xfrm>
          <a:prstGeom prst="rect">
            <a:avLst/>
          </a:prstGeom>
        </p:spPr>
        <p:txBody>
          <a:bodyPr vert="horz" lIns="92437" tIns="46219" rIns="92437" bIns="4621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5266279" y="0"/>
            <a:ext cx="4028020" cy="343974"/>
          </a:xfrm>
          <a:prstGeom prst="rect">
            <a:avLst/>
          </a:prstGeom>
        </p:spPr>
        <p:txBody>
          <a:bodyPr vert="horz" lIns="92437" tIns="46219" rIns="92437" bIns="46219" rtlCol="0"/>
          <a:lstStyle>
            <a:lvl1pPr algn="r" eaLnBrk="1" fontAlgn="auto" hangingPunct="1">
              <a:spcBef>
                <a:spcPts val="0"/>
              </a:spcBef>
              <a:spcAft>
                <a:spcPts val="0"/>
              </a:spcAft>
              <a:defRPr sz="1200">
                <a:latin typeface="+mn-lt"/>
                <a:ea typeface="+mn-ea"/>
                <a:cs typeface="+mn-cs"/>
              </a:defRPr>
            </a:lvl1pPr>
          </a:lstStyle>
          <a:p>
            <a:pPr>
              <a:defRPr/>
            </a:pPr>
            <a:r>
              <a:rPr lang="en-US"/>
              <a:t>6/27/2011</a:t>
            </a:r>
          </a:p>
        </p:txBody>
      </p:sp>
      <p:sp>
        <p:nvSpPr>
          <p:cNvPr id="4" name="Slide Image Placeholder 3"/>
          <p:cNvSpPr>
            <a:spLocks noGrp="1" noRot="1" noChangeAspect="1"/>
          </p:cNvSpPr>
          <p:nvPr>
            <p:ph type="sldImg" idx="2"/>
          </p:nvPr>
        </p:nvSpPr>
        <p:spPr>
          <a:xfrm>
            <a:off x="2928938" y="515938"/>
            <a:ext cx="3438525" cy="2579687"/>
          </a:xfrm>
          <a:prstGeom prst="rect">
            <a:avLst/>
          </a:prstGeom>
          <a:noFill/>
          <a:ln w="12700">
            <a:solidFill>
              <a:prstClr val="black"/>
            </a:solidFill>
          </a:ln>
        </p:spPr>
        <p:txBody>
          <a:bodyPr vert="horz" lIns="92437" tIns="46219" rIns="92437" bIns="46219" rtlCol="0" anchor="ctr"/>
          <a:lstStyle/>
          <a:p>
            <a:pPr lvl="0"/>
            <a:endParaRPr lang="en-US" noProof="0"/>
          </a:p>
        </p:txBody>
      </p:sp>
      <p:sp>
        <p:nvSpPr>
          <p:cNvPr id="5" name="Notes Placeholder 4"/>
          <p:cNvSpPr>
            <a:spLocks noGrp="1"/>
          </p:cNvSpPr>
          <p:nvPr>
            <p:ph type="body" sz="quarter" idx="3"/>
          </p:nvPr>
        </p:nvSpPr>
        <p:spPr>
          <a:xfrm>
            <a:off x="929220" y="3268334"/>
            <a:ext cx="7437961" cy="3096933"/>
          </a:xfrm>
          <a:prstGeom prst="rect">
            <a:avLst/>
          </a:prstGeom>
        </p:spPr>
        <p:txBody>
          <a:bodyPr vert="horz" lIns="92437" tIns="46219" rIns="92437" bIns="4621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36666"/>
            <a:ext cx="4028020" cy="343974"/>
          </a:xfrm>
          <a:prstGeom prst="rect">
            <a:avLst/>
          </a:prstGeom>
        </p:spPr>
        <p:txBody>
          <a:bodyPr vert="horz" lIns="92437" tIns="46219" rIns="92437" bIns="46219" rtlCol="0" anchor="b"/>
          <a:lstStyle>
            <a:lvl1pPr algn="l" eaLnBrk="1" fontAlgn="auto" hangingPunct="1">
              <a:spcBef>
                <a:spcPts val="0"/>
              </a:spcBef>
              <a:spcAft>
                <a:spcPts val="0"/>
              </a:spcAft>
              <a:defRPr sz="1200">
                <a:latin typeface="+mn-lt"/>
                <a:ea typeface="+mn-ea"/>
                <a:cs typeface="+mn-cs"/>
              </a:defRPr>
            </a:lvl1pPr>
          </a:lstStyle>
          <a:p>
            <a:pPr>
              <a:defRPr/>
            </a:pPr>
            <a:r>
              <a:rPr lang="en-US"/>
              <a:t>Digital Image and Graphics Resources for Accessible Materials</a:t>
            </a:r>
          </a:p>
        </p:txBody>
      </p:sp>
      <p:sp>
        <p:nvSpPr>
          <p:cNvPr id="7" name="Slide Number Placeholder 6"/>
          <p:cNvSpPr>
            <a:spLocks noGrp="1"/>
          </p:cNvSpPr>
          <p:nvPr>
            <p:ph type="sldNum" sz="quarter" idx="5"/>
          </p:nvPr>
        </p:nvSpPr>
        <p:spPr>
          <a:xfrm>
            <a:off x="5266279" y="6536666"/>
            <a:ext cx="4028020" cy="343974"/>
          </a:xfrm>
          <a:prstGeom prst="rect">
            <a:avLst/>
          </a:prstGeom>
        </p:spPr>
        <p:txBody>
          <a:bodyPr vert="horz" wrap="square" lIns="92437" tIns="46219" rIns="92437" bIns="46219"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10CBE2D8-0BD2-4522-B681-16620B11AC6A}" type="slidenum">
              <a:rPr lang="en-US" altLang="en-US"/>
              <a:pPr>
                <a:defRPr/>
              </a:pPr>
              <a:t>‹#›</a:t>
            </a:fld>
            <a:endParaRPr lang="en-US" altLang="en-US"/>
          </a:p>
        </p:txBody>
      </p:sp>
    </p:spTree>
    <p:extLst>
      <p:ext uri="{BB962C8B-B14F-4D97-AF65-F5344CB8AC3E}">
        <p14:creationId xmlns:p14="http://schemas.microsoft.com/office/powerpoint/2010/main" val="1775598299"/>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b="1" dirty="0" smtClean="0"/>
          </a:p>
        </p:txBody>
      </p:sp>
      <p:sp>
        <p:nvSpPr>
          <p:cNvPr id="30724"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6/27/2011</a:t>
            </a:r>
          </a:p>
        </p:txBody>
      </p:sp>
      <p:sp>
        <p:nvSpPr>
          <p:cNvPr id="3072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Digital Image and Graphics Resources for Accessible Materials</a:t>
            </a:r>
          </a:p>
        </p:txBody>
      </p:sp>
      <p:sp>
        <p:nvSpPr>
          <p:cNvPr id="35846" name="Slide Number Placeholder 5"/>
          <p:cNvSpPr>
            <a:spLocks noGrp="1"/>
          </p:cNvSpPr>
          <p:nvPr>
            <p:ph type="sldNum" sz="quarter" idx="5"/>
          </p:nvPr>
        </p:nvSpPr>
        <p:spPr bwMode="auto">
          <a:noFill/>
          <a:ln>
            <a:miter lim="800000"/>
            <a:headEnd/>
            <a:tailEnd/>
          </a:ln>
        </p:spPr>
        <p:txBody>
          <a:bodyPr/>
          <a:lstStyle/>
          <a:p>
            <a:fld id="{B759780D-2D07-41EE-BCF8-BD8A14A81569}" type="slidenum">
              <a:rPr lang="en-US" altLang="en-US"/>
              <a:pPr/>
              <a:t>1</a:t>
            </a:fld>
            <a:endParaRPr lang="en-US" altLang="en-US"/>
          </a:p>
        </p:txBody>
      </p:sp>
    </p:spTree>
    <p:extLst>
      <p:ext uri="{BB962C8B-B14F-4D97-AF65-F5344CB8AC3E}">
        <p14:creationId xmlns:p14="http://schemas.microsoft.com/office/powerpoint/2010/main" val="2056481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6/27/2011</a:t>
            </a:r>
            <a:endParaRPr lang="en-US"/>
          </a:p>
        </p:txBody>
      </p:sp>
      <p:sp>
        <p:nvSpPr>
          <p:cNvPr id="5" name="Footer Placeholder 4"/>
          <p:cNvSpPr>
            <a:spLocks noGrp="1"/>
          </p:cNvSpPr>
          <p:nvPr>
            <p:ph type="ftr" sz="quarter" idx="11"/>
          </p:nvPr>
        </p:nvSpPr>
        <p:spPr/>
        <p:txBody>
          <a:bodyPr/>
          <a:lstStyle/>
          <a:p>
            <a:pPr>
              <a:defRPr/>
            </a:pPr>
            <a:r>
              <a:rPr lang="en-US" smtClean="0"/>
              <a:t>Digital Image and Graphics Resources for Accessible Materials</a:t>
            </a:r>
            <a:endParaRPr lang="en-US"/>
          </a:p>
        </p:txBody>
      </p:sp>
      <p:sp>
        <p:nvSpPr>
          <p:cNvPr id="6" name="Slide Number Placeholder 5"/>
          <p:cNvSpPr>
            <a:spLocks noGrp="1"/>
          </p:cNvSpPr>
          <p:nvPr>
            <p:ph type="sldNum" sz="quarter" idx="12"/>
          </p:nvPr>
        </p:nvSpPr>
        <p:spPr/>
        <p:txBody>
          <a:bodyPr/>
          <a:lstStyle/>
          <a:p>
            <a:pPr>
              <a:defRPr/>
            </a:pPr>
            <a:fld id="{8A896649-7EEC-4510-A13E-D1AC5A107D47}" type="slidenum">
              <a:rPr lang="en-US" smtClean="0"/>
              <a:pPr>
                <a:defRPr/>
              </a:pPr>
              <a:t>14</a:t>
            </a:fld>
            <a:endParaRPr lang="en-US"/>
          </a:p>
        </p:txBody>
      </p:sp>
    </p:spTree>
    <p:extLst>
      <p:ext uri="{BB962C8B-B14F-4D97-AF65-F5344CB8AC3E}">
        <p14:creationId xmlns:p14="http://schemas.microsoft.com/office/powerpoint/2010/main" val="1387341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6/27/2011</a:t>
            </a:r>
            <a:endParaRPr lang="en-US"/>
          </a:p>
        </p:txBody>
      </p:sp>
      <p:sp>
        <p:nvSpPr>
          <p:cNvPr id="5" name="Footer Placeholder 4"/>
          <p:cNvSpPr>
            <a:spLocks noGrp="1"/>
          </p:cNvSpPr>
          <p:nvPr>
            <p:ph type="ftr" sz="quarter" idx="11"/>
          </p:nvPr>
        </p:nvSpPr>
        <p:spPr/>
        <p:txBody>
          <a:bodyPr/>
          <a:lstStyle/>
          <a:p>
            <a:pPr>
              <a:defRPr/>
            </a:pPr>
            <a:r>
              <a:rPr lang="en-US" smtClean="0"/>
              <a:t>Digital Image and Graphics Resources for Accessible Materials</a:t>
            </a:r>
            <a:endParaRPr lang="en-US"/>
          </a:p>
        </p:txBody>
      </p:sp>
      <p:sp>
        <p:nvSpPr>
          <p:cNvPr id="6" name="Slide Number Placeholder 5"/>
          <p:cNvSpPr>
            <a:spLocks noGrp="1"/>
          </p:cNvSpPr>
          <p:nvPr>
            <p:ph type="sldNum" sz="quarter" idx="12"/>
          </p:nvPr>
        </p:nvSpPr>
        <p:spPr/>
        <p:txBody>
          <a:bodyPr/>
          <a:lstStyle/>
          <a:p>
            <a:pPr>
              <a:defRPr/>
            </a:pPr>
            <a:fld id="{8A896649-7EEC-4510-A13E-D1AC5A107D47}" type="slidenum">
              <a:rPr lang="en-US" smtClean="0"/>
              <a:pPr>
                <a:defRPr/>
              </a:pPr>
              <a:t>15</a:t>
            </a:fld>
            <a:endParaRPr lang="en-US"/>
          </a:p>
        </p:txBody>
      </p:sp>
    </p:spTree>
    <p:extLst>
      <p:ext uri="{BB962C8B-B14F-4D97-AF65-F5344CB8AC3E}">
        <p14:creationId xmlns:p14="http://schemas.microsoft.com/office/powerpoint/2010/main" val="636440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6/27/2011</a:t>
            </a:r>
            <a:endParaRPr lang="en-US"/>
          </a:p>
        </p:txBody>
      </p:sp>
      <p:sp>
        <p:nvSpPr>
          <p:cNvPr id="5" name="Footer Placeholder 4"/>
          <p:cNvSpPr>
            <a:spLocks noGrp="1"/>
          </p:cNvSpPr>
          <p:nvPr>
            <p:ph type="ftr" sz="quarter" idx="11"/>
          </p:nvPr>
        </p:nvSpPr>
        <p:spPr/>
        <p:txBody>
          <a:bodyPr/>
          <a:lstStyle/>
          <a:p>
            <a:pPr>
              <a:defRPr/>
            </a:pPr>
            <a:r>
              <a:rPr lang="en-US" smtClean="0"/>
              <a:t>Digital Image and Graphics Resources for Accessible Materials</a:t>
            </a:r>
            <a:endParaRPr lang="en-US"/>
          </a:p>
        </p:txBody>
      </p:sp>
      <p:sp>
        <p:nvSpPr>
          <p:cNvPr id="6" name="Slide Number Placeholder 5"/>
          <p:cNvSpPr>
            <a:spLocks noGrp="1"/>
          </p:cNvSpPr>
          <p:nvPr>
            <p:ph type="sldNum" sz="quarter" idx="12"/>
          </p:nvPr>
        </p:nvSpPr>
        <p:spPr/>
        <p:txBody>
          <a:bodyPr/>
          <a:lstStyle/>
          <a:p>
            <a:pPr>
              <a:defRPr/>
            </a:pPr>
            <a:fld id="{8A896649-7EEC-4510-A13E-D1AC5A107D47}" type="slidenum">
              <a:rPr lang="en-US" smtClean="0"/>
              <a:pPr>
                <a:defRPr/>
              </a:pPr>
              <a:t>16</a:t>
            </a:fld>
            <a:endParaRPr lang="en-US"/>
          </a:p>
        </p:txBody>
      </p:sp>
    </p:spTree>
    <p:extLst>
      <p:ext uri="{BB962C8B-B14F-4D97-AF65-F5344CB8AC3E}">
        <p14:creationId xmlns:p14="http://schemas.microsoft.com/office/powerpoint/2010/main" val="41409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6/27/2011</a:t>
            </a:r>
            <a:endParaRPr lang="en-US"/>
          </a:p>
        </p:txBody>
      </p:sp>
      <p:sp>
        <p:nvSpPr>
          <p:cNvPr id="5" name="Footer Placeholder 4"/>
          <p:cNvSpPr>
            <a:spLocks noGrp="1"/>
          </p:cNvSpPr>
          <p:nvPr>
            <p:ph type="ftr" sz="quarter" idx="11"/>
          </p:nvPr>
        </p:nvSpPr>
        <p:spPr/>
        <p:txBody>
          <a:bodyPr/>
          <a:lstStyle/>
          <a:p>
            <a:pPr>
              <a:defRPr/>
            </a:pPr>
            <a:r>
              <a:rPr lang="en-US" smtClean="0"/>
              <a:t>Digital Image and Graphics Resources for Accessible Materials</a:t>
            </a:r>
            <a:endParaRPr lang="en-US"/>
          </a:p>
        </p:txBody>
      </p:sp>
      <p:sp>
        <p:nvSpPr>
          <p:cNvPr id="6" name="Slide Number Placeholder 5"/>
          <p:cNvSpPr>
            <a:spLocks noGrp="1"/>
          </p:cNvSpPr>
          <p:nvPr>
            <p:ph type="sldNum" sz="quarter" idx="12"/>
          </p:nvPr>
        </p:nvSpPr>
        <p:spPr/>
        <p:txBody>
          <a:bodyPr/>
          <a:lstStyle/>
          <a:p>
            <a:pPr>
              <a:defRPr/>
            </a:pPr>
            <a:fld id="{8A896649-7EEC-4510-A13E-D1AC5A107D47}" type="slidenum">
              <a:rPr lang="en-US" smtClean="0"/>
              <a:pPr>
                <a:defRPr/>
              </a:pPr>
              <a:t>17</a:t>
            </a:fld>
            <a:endParaRPr lang="en-US"/>
          </a:p>
        </p:txBody>
      </p:sp>
    </p:spTree>
    <p:extLst>
      <p:ext uri="{BB962C8B-B14F-4D97-AF65-F5344CB8AC3E}">
        <p14:creationId xmlns:p14="http://schemas.microsoft.com/office/powerpoint/2010/main" val="858002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6/27/2011</a:t>
            </a:r>
            <a:endParaRPr lang="en-US"/>
          </a:p>
        </p:txBody>
      </p:sp>
      <p:sp>
        <p:nvSpPr>
          <p:cNvPr id="5" name="Footer Placeholder 4"/>
          <p:cNvSpPr>
            <a:spLocks noGrp="1"/>
          </p:cNvSpPr>
          <p:nvPr>
            <p:ph type="ftr" sz="quarter" idx="11"/>
          </p:nvPr>
        </p:nvSpPr>
        <p:spPr/>
        <p:txBody>
          <a:bodyPr/>
          <a:lstStyle/>
          <a:p>
            <a:pPr>
              <a:defRPr/>
            </a:pPr>
            <a:r>
              <a:rPr lang="en-US" smtClean="0"/>
              <a:t>Digital Image and Graphics Resources for Accessible Materials</a:t>
            </a:r>
            <a:endParaRPr lang="en-US"/>
          </a:p>
        </p:txBody>
      </p:sp>
      <p:sp>
        <p:nvSpPr>
          <p:cNvPr id="6" name="Slide Number Placeholder 5"/>
          <p:cNvSpPr>
            <a:spLocks noGrp="1"/>
          </p:cNvSpPr>
          <p:nvPr>
            <p:ph type="sldNum" sz="quarter" idx="12"/>
          </p:nvPr>
        </p:nvSpPr>
        <p:spPr/>
        <p:txBody>
          <a:bodyPr/>
          <a:lstStyle/>
          <a:p>
            <a:pPr>
              <a:defRPr/>
            </a:pPr>
            <a:fld id="{8A896649-7EEC-4510-A13E-D1AC5A107D47}" type="slidenum">
              <a:rPr lang="en-US" smtClean="0"/>
              <a:pPr>
                <a:defRPr/>
              </a:pPr>
              <a:t>18</a:t>
            </a:fld>
            <a:endParaRPr lang="en-US"/>
          </a:p>
        </p:txBody>
      </p:sp>
    </p:spTree>
    <p:extLst>
      <p:ext uri="{BB962C8B-B14F-4D97-AF65-F5344CB8AC3E}">
        <p14:creationId xmlns:p14="http://schemas.microsoft.com/office/powerpoint/2010/main" val="1306543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6/27/2011</a:t>
            </a:r>
            <a:endParaRPr lang="en-US"/>
          </a:p>
        </p:txBody>
      </p:sp>
      <p:sp>
        <p:nvSpPr>
          <p:cNvPr id="5" name="Footer Placeholder 4"/>
          <p:cNvSpPr>
            <a:spLocks noGrp="1"/>
          </p:cNvSpPr>
          <p:nvPr>
            <p:ph type="ftr" sz="quarter" idx="11"/>
          </p:nvPr>
        </p:nvSpPr>
        <p:spPr/>
        <p:txBody>
          <a:bodyPr/>
          <a:lstStyle/>
          <a:p>
            <a:pPr>
              <a:defRPr/>
            </a:pPr>
            <a:r>
              <a:rPr lang="en-US" smtClean="0"/>
              <a:t>Digital Image and Graphics Resources for Accessible Materials</a:t>
            </a:r>
            <a:endParaRPr lang="en-US"/>
          </a:p>
        </p:txBody>
      </p:sp>
      <p:sp>
        <p:nvSpPr>
          <p:cNvPr id="6" name="Slide Number Placeholder 5"/>
          <p:cNvSpPr>
            <a:spLocks noGrp="1"/>
          </p:cNvSpPr>
          <p:nvPr>
            <p:ph type="sldNum" sz="quarter" idx="12"/>
          </p:nvPr>
        </p:nvSpPr>
        <p:spPr/>
        <p:txBody>
          <a:bodyPr/>
          <a:lstStyle/>
          <a:p>
            <a:pPr>
              <a:defRPr/>
            </a:pPr>
            <a:fld id="{8A896649-7EEC-4510-A13E-D1AC5A107D47}" type="slidenum">
              <a:rPr lang="en-US" smtClean="0"/>
              <a:pPr>
                <a:defRPr/>
              </a:pPr>
              <a:t>20</a:t>
            </a:fld>
            <a:endParaRPr lang="en-US"/>
          </a:p>
        </p:txBody>
      </p:sp>
    </p:spTree>
    <p:extLst>
      <p:ext uri="{BB962C8B-B14F-4D97-AF65-F5344CB8AC3E}">
        <p14:creationId xmlns:p14="http://schemas.microsoft.com/office/powerpoint/2010/main" val="70262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6/27/2011</a:t>
            </a:r>
            <a:endParaRPr lang="en-US"/>
          </a:p>
        </p:txBody>
      </p:sp>
      <p:sp>
        <p:nvSpPr>
          <p:cNvPr id="5" name="Footer Placeholder 4"/>
          <p:cNvSpPr>
            <a:spLocks noGrp="1"/>
          </p:cNvSpPr>
          <p:nvPr>
            <p:ph type="ftr" sz="quarter" idx="11"/>
          </p:nvPr>
        </p:nvSpPr>
        <p:spPr/>
        <p:txBody>
          <a:bodyPr/>
          <a:lstStyle/>
          <a:p>
            <a:pPr>
              <a:defRPr/>
            </a:pPr>
            <a:r>
              <a:rPr lang="en-US" smtClean="0"/>
              <a:t>Digital Image and Graphics Resources for Accessible Materials</a:t>
            </a:r>
            <a:endParaRPr lang="en-US"/>
          </a:p>
        </p:txBody>
      </p:sp>
      <p:sp>
        <p:nvSpPr>
          <p:cNvPr id="6" name="Slide Number Placeholder 5"/>
          <p:cNvSpPr>
            <a:spLocks noGrp="1"/>
          </p:cNvSpPr>
          <p:nvPr>
            <p:ph type="sldNum" sz="quarter" idx="12"/>
          </p:nvPr>
        </p:nvSpPr>
        <p:spPr/>
        <p:txBody>
          <a:bodyPr/>
          <a:lstStyle/>
          <a:p>
            <a:pPr>
              <a:defRPr/>
            </a:pPr>
            <a:fld id="{8A896649-7EEC-4510-A13E-D1AC5A107D47}" type="slidenum">
              <a:rPr lang="en-US" smtClean="0"/>
              <a:pPr>
                <a:defRPr/>
              </a:pPr>
              <a:t>21</a:t>
            </a:fld>
            <a:endParaRPr lang="en-US"/>
          </a:p>
        </p:txBody>
      </p:sp>
    </p:spTree>
    <p:extLst>
      <p:ext uri="{BB962C8B-B14F-4D97-AF65-F5344CB8AC3E}">
        <p14:creationId xmlns:p14="http://schemas.microsoft.com/office/powerpoint/2010/main" val="2142931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6/27/2011</a:t>
            </a:r>
            <a:endParaRPr lang="en-US"/>
          </a:p>
        </p:txBody>
      </p:sp>
      <p:sp>
        <p:nvSpPr>
          <p:cNvPr id="5" name="Footer Placeholder 4"/>
          <p:cNvSpPr>
            <a:spLocks noGrp="1"/>
          </p:cNvSpPr>
          <p:nvPr>
            <p:ph type="ftr" sz="quarter" idx="11"/>
          </p:nvPr>
        </p:nvSpPr>
        <p:spPr/>
        <p:txBody>
          <a:bodyPr/>
          <a:lstStyle/>
          <a:p>
            <a:pPr>
              <a:defRPr/>
            </a:pPr>
            <a:r>
              <a:rPr lang="en-US" smtClean="0"/>
              <a:t>Digital Image and Graphics Resources for Accessible Materials</a:t>
            </a:r>
            <a:endParaRPr lang="en-US"/>
          </a:p>
        </p:txBody>
      </p:sp>
      <p:sp>
        <p:nvSpPr>
          <p:cNvPr id="6" name="Slide Number Placeholder 5"/>
          <p:cNvSpPr>
            <a:spLocks noGrp="1"/>
          </p:cNvSpPr>
          <p:nvPr>
            <p:ph type="sldNum" sz="quarter" idx="12"/>
          </p:nvPr>
        </p:nvSpPr>
        <p:spPr/>
        <p:txBody>
          <a:bodyPr/>
          <a:lstStyle/>
          <a:p>
            <a:pPr>
              <a:defRPr/>
            </a:pPr>
            <a:fld id="{8A896649-7EEC-4510-A13E-D1AC5A107D47}" type="slidenum">
              <a:rPr lang="en-US" smtClean="0"/>
              <a:pPr>
                <a:defRPr/>
              </a:pPr>
              <a:t>22</a:t>
            </a:fld>
            <a:endParaRPr lang="en-US"/>
          </a:p>
        </p:txBody>
      </p:sp>
    </p:spTree>
    <p:extLst>
      <p:ext uri="{BB962C8B-B14F-4D97-AF65-F5344CB8AC3E}">
        <p14:creationId xmlns:p14="http://schemas.microsoft.com/office/powerpoint/2010/main" val="1016123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S PGothic" pitchFamily="34" charset="-128"/>
              <a:cs typeface="MS PGothic" charset="0"/>
            </a:endParaRPr>
          </a:p>
        </p:txBody>
      </p:sp>
      <p:sp>
        <p:nvSpPr>
          <p:cNvPr id="4" name="Date Placeholder 3"/>
          <p:cNvSpPr>
            <a:spLocks noGrp="1"/>
          </p:cNvSpPr>
          <p:nvPr>
            <p:ph type="dt" idx="10"/>
          </p:nvPr>
        </p:nvSpPr>
        <p:spPr/>
        <p:txBody>
          <a:bodyPr/>
          <a:lstStyle/>
          <a:p>
            <a:pPr>
              <a:defRPr/>
            </a:pPr>
            <a:r>
              <a:rPr lang="en-US" smtClean="0"/>
              <a:t>6/27/2011</a:t>
            </a:r>
            <a:endParaRPr lang="en-US"/>
          </a:p>
        </p:txBody>
      </p:sp>
      <p:sp>
        <p:nvSpPr>
          <p:cNvPr id="5" name="Footer Placeholder 4"/>
          <p:cNvSpPr>
            <a:spLocks noGrp="1"/>
          </p:cNvSpPr>
          <p:nvPr>
            <p:ph type="ftr" sz="quarter" idx="11"/>
          </p:nvPr>
        </p:nvSpPr>
        <p:spPr/>
        <p:txBody>
          <a:bodyPr/>
          <a:lstStyle/>
          <a:p>
            <a:pPr>
              <a:defRPr/>
            </a:pPr>
            <a:r>
              <a:rPr lang="en-US" smtClean="0"/>
              <a:t>Digital Image and Graphics Resources for Accessible Materials</a:t>
            </a:r>
            <a:endParaRPr lang="en-US"/>
          </a:p>
        </p:txBody>
      </p:sp>
      <p:sp>
        <p:nvSpPr>
          <p:cNvPr id="6" name="Slide Number Placeholder 5"/>
          <p:cNvSpPr>
            <a:spLocks noGrp="1"/>
          </p:cNvSpPr>
          <p:nvPr>
            <p:ph type="sldNum" sz="quarter" idx="12"/>
          </p:nvPr>
        </p:nvSpPr>
        <p:spPr/>
        <p:txBody>
          <a:bodyPr/>
          <a:lstStyle/>
          <a:p>
            <a:pPr>
              <a:defRPr/>
            </a:pPr>
            <a:fld id="{B4848860-8073-4D2F-8EB1-38A735403CC1}" type="slidenum">
              <a:rPr lang="en-US" altLang="en-US" smtClean="0"/>
              <a:pPr>
                <a:defRPr/>
              </a:pPr>
              <a:t>37</a:t>
            </a:fld>
            <a:endParaRPr lang="en-US" altLang="en-US"/>
          </a:p>
        </p:txBody>
      </p:sp>
    </p:spTree>
    <p:extLst>
      <p:ext uri="{BB962C8B-B14F-4D97-AF65-F5344CB8AC3E}">
        <p14:creationId xmlns:p14="http://schemas.microsoft.com/office/powerpoint/2010/main" val="1703699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smtClean="0"/>
              <a:t>6/27/2011</a:t>
            </a:r>
            <a:endParaRPr lang="en-US"/>
          </a:p>
        </p:txBody>
      </p:sp>
      <p:sp>
        <p:nvSpPr>
          <p:cNvPr id="5" name="Footer Placeholder 4"/>
          <p:cNvSpPr>
            <a:spLocks noGrp="1"/>
          </p:cNvSpPr>
          <p:nvPr>
            <p:ph type="ftr" sz="quarter" idx="11"/>
          </p:nvPr>
        </p:nvSpPr>
        <p:spPr/>
        <p:txBody>
          <a:bodyPr/>
          <a:lstStyle/>
          <a:p>
            <a:pPr>
              <a:defRPr/>
            </a:pPr>
            <a:r>
              <a:rPr lang="en-US" smtClean="0"/>
              <a:t>Digital Image and Graphics Resources for Accessible Materials</a:t>
            </a:r>
            <a:endParaRPr lang="en-US"/>
          </a:p>
        </p:txBody>
      </p:sp>
      <p:sp>
        <p:nvSpPr>
          <p:cNvPr id="6" name="Slide Number Placeholder 5"/>
          <p:cNvSpPr>
            <a:spLocks noGrp="1"/>
          </p:cNvSpPr>
          <p:nvPr>
            <p:ph type="sldNum" sz="quarter" idx="12"/>
          </p:nvPr>
        </p:nvSpPr>
        <p:spPr/>
        <p:txBody>
          <a:bodyPr/>
          <a:lstStyle/>
          <a:p>
            <a:pPr>
              <a:defRPr/>
            </a:pPr>
            <a:fld id="{B4848860-8073-4D2F-8EB1-38A735403CC1}" type="slidenum">
              <a:rPr lang="en-US" altLang="en-US" smtClean="0"/>
              <a:pPr>
                <a:defRPr/>
              </a:pPr>
              <a:t>41</a:t>
            </a:fld>
            <a:endParaRPr lang="en-US" altLang="en-US"/>
          </a:p>
        </p:txBody>
      </p:sp>
    </p:spTree>
    <p:extLst>
      <p:ext uri="{BB962C8B-B14F-4D97-AF65-F5344CB8AC3E}">
        <p14:creationId xmlns:p14="http://schemas.microsoft.com/office/powerpoint/2010/main" val="396645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4"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en-US" altLang="en-US" dirty="0" smtClean="0">
                <a:ea typeface="MS PGothic" charset="-128"/>
              </a:rPr>
              <a:t>Benetech has three initiatives to help promote,</a:t>
            </a:r>
            <a:r>
              <a:rPr lang="en-US" altLang="en-US" baseline="0" dirty="0" smtClean="0">
                <a:ea typeface="MS PGothic" charset="-128"/>
              </a:rPr>
              <a:t> educate and share accessible materials. Our Born Accessible Initiative works directly with publishers to help then create accessible eBooks so that when a book born digital is also born accessible.  The Diagram Center works with standards bodies and the community to create standards, guidelines and best practices to ensure digital content including eBooks are fully accessible. Bookshare then provides access to these materials in an accessible format.</a:t>
            </a:r>
          </a:p>
          <a:p>
            <a:pPr>
              <a:defRPr/>
            </a:pPr>
            <a:endParaRPr lang="en-US" altLang="en-US" baseline="0" dirty="0" smtClean="0">
              <a:ea typeface="MS PGothic" charset="-128"/>
            </a:endParaRPr>
          </a:p>
          <a:p>
            <a:pPr>
              <a:defRPr/>
            </a:pPr>
            <a:r>
              <a:rPr lang="en-US" altLang="en-US" baseline="0" dirty="0" smtClean="0">
                <a:ea typeface="MS PGothic" charset="-128"/>
              </a:rPr>
              <a:t>Making eBooks accessible isn’t rocket scienc</a:t>
            </a:r>
            <a:r>
              <a:rPr lang="en-US" sz="1200" b="0" i="0" kern="1200" dirty="0" smtClean="0">
                <a:solidFill>
                  <a:schemeClr val="tx1"/>
                </a:solidFill>
                <a:effectLst/>
                <a:latin typeface="+mn-lt"/>
                <a:ea typeface="MS PGothic" pitchFamily="34" charset="-128"/>
                <a:cs typeface="MS PGothic" charset="0"/>
              </a:rPr>
              <a:t>e, but there is a lot of stuff, so we're here to help.  T</a:t>
            </a:r>
            <a:r>
              <a:rPr lang="en-US" altLang="en-US" baseline="0" dirty="0" smtClean="0">
                <a:ea typeface="MS PGothic" charset="-128"/>
              </a:rPr>
              <a:t>here are well defined standards, guidelines, best practices, and examples to help you along.  You are not alone, and making your books accessible not only helps the disabled but anyone who wants the book to just self read when their eyes are tired after a long day, or just wants to increase the font to see what that footnote says and being able to zoom in yourself just makes for a better overall end user experience.</a:t>
            </a:r>
          </a:p>
          <a:p>
            <a:pPr>
              <a:defRPr/>
            </a:pPr>
            <a:endParaRPr lang="en-US" altLang="en-US" dirty="0">
              <a:ea typeface="MS PGothic" charset="-128"/>
            </a:endParaRPr>
          </a:p>
        </p:txBody>
      </p:sp>
      <p:sp>
        <p:nvSpPr>
          <p:cNvPr id="33796"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6/27/2011</a:t>
            </a:r>
          </a:p>
        </p:txBody>
      </p:sp>
      <p:sp>
        <p:nvSpPr>
          <p:cNvPr id="819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71071714-9ADB-504D-995A-D4250E8B2208}" type="slidenum">
              <a:rPr lang="en-US" altLang="en-US">
                <a:latin typeface="Calibri" charset="0"/>
              </a:rPr>
              <a:pPr/>
              <a:t>2</a:t>
            </a:fld>
            <a:endParaRPr lang="en-US" altLang="en-US">
              <a:latin typeface="Calibri" charset="0"/>
            </a:endParaRPr>
          </a:p>
        </p:txBody>
      </p:sp>
    </p:spTree>
    <p:extLst>
      <p:ext uri="{BB962C8B-B14F-4D97-AF65-F5344CB8AC3E}">
        <p14:creationId xmlns:p14="http://schemas.microsoft.com/office/powerpoint/2010/main" val="507926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smtClean="0"/>
              <a:t>6/27/2011</a:t>
            </a:r>
            <a:endParaRPr lang="en-US"/>
          </a:p>
        </p:txBody>
      </p:sp>
      <p:sp>
        <p:nvSpPr>
          <p:cNvPr id="5" name="Footer Placeholder 4"/>
          <p:cNvSpPr>
            <a:spLocks noGrp="1"/>
          </p:cNvSpPr>
          <p:nvPr>
            <p:ph type="ftr" sz="quarter" idx="11"/>
          </p:nvPr>
        </p:nvSpPr>
        <p:spPr/>
        <p:txBody>
          <a:bodyPr/>
          <a:lstStyle/>
          <a:p>
            <a:pPr>
              <a:defRPr/>
            </a:pPr>
            <a:r>
              <a:rPr lang="en-US" smtClean="0"/>
              <a:t>Digital Image and Graphics Resources for Accessible Materials</a:t>
            </a:r>
            <a:endParaRPr lang="en-US"/>
          </a:p>
        </p:txBody>
      </p:sp>
      <p:sp>
        <p:nvSpPr>
          <p:cNvPr id="6" name="Slide Number Placeholder 5"/>
          <p:cNvSpPr>
            <a:spLocks noGrp="1"/>
          </p:cNvSpPr>
          <p:nvPr>
            <p:ph type="sldNum" sz="quarter" idx="12"/>
          </p:nvPr>
        </p:nvSpPr>
        <p:spPr/>
        <p:txBody>
          <a:bodyPr/>
          <a:lstStyle/>
          <a:p>
            <a:pPr>
              <a:defRPr/>
            </a:pPr>
            <a:fld id="{10CBE2D8-0BD2-4522-B681-16620B11AC6A}" type="slidenum">
              <a:rPr lang="en-US" altLang="en-US" smtClean="0"/>
              <a:pPr>
                <a:defRPr/>
              </a:pPr>
              <a:t>45</a:t>
            </a:fld>
            <a:endParaRPr lang="en-US" altLang="en-US"/>
          </a:p>
        </p:txBody>
      </p:sp>
    </p:spTree>
    <p:extLst>
      <p:ext uri="{BB962C8B-B14F-4D97-AF65-F5344CB8AC3E}">
        <p14:creationId xmlns:p14="http://schemas.microsoft.com/office/powerpoint/2010/main" val="203390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6/27/2011</a:t>
            </a:r>
            <a:endParaRPr lang="en-US"/>
          </a:p>
        </p:txBody>
      </p:sp>
      <p:sp>
        <p:nvSpPr>
          <p:cNvPr id="5" name="Footer Placeholder 4"/>
          <p:cNvSpPr>
            <a:spLocks noGrp="1"/>
          </p:cNvSpPr>
          <p:nvPr>
            <p:ph type="ftr" sz="quarter" idx="11"/>
          </p:nvPr>
        </p:nvSpPr>
        <p:spPr/>
        <p:txBody>
          <a:bodyPr/>
          <a:lstStyle/>
          <a:p>
            <a:pPr>
              <a:defRPr/>
            </a:pPr>
            <a:r>
              <a:rPr lang="en-US" smtClean="0"/>
              <a:t>Digital Image and Graphics Resources for Accessible Materials</a:t>
            </a:r>
            <a:endParaRPr lang="en-US"/>
          </a:p>
        </p:txBody>
      </p:sp>
      <p:sp>
        <p:nvSpPr>
          <p:cNvPr id="6" name="Slide Number Placeholder 5"/>
          <p:cNvSpPr>
            <a:spLocks noGrp="1"/>
          </p:cNvSpPr>
          <p:nvPr>
            <p:ph type="sldNum" sz="quarter" idx="12"/>
          </p:nvPr>
        </p:nvSpPr>
        <p:spPr/>
        <p:txBody>
          <a:bodyPr/>
          <a:lstStyle/>
          <a:p>
            <a:pPr>
              <a:defRPr/>
            </a:pPr>
            <a:fld id="{8A896649-7EEC-4510-A13E-D1AC5A107D47}" type="slidenum">
              <a:rPr lang="en-US" smtClean="0"/>
              <a:pPr>
                <a:defRPr/>
              </a:pPr>
              <a:t>6</a:t>
            </a:fld>
            <a:endParaRPr lang="en-US"/>
          </a:p>
        </p:txBody>
      </p:sp>
    </p:spTree>
    <p:extLst>
      <p:ext uri="{BB962C8B-B14F-4D97-AF65-F5344CB8AC3E}">
        <p14:creationId xmlns:p14="http://schemas.microsoft.com/office/powerpoint/2010/main" val="84477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6/27/2011</a:t>
            </a:r>
            <a:endParaRPr lang="en-US"/>
          </a:p>
        </p:txBody>
      </p:sp>
      <p:sp>
        <p:nvSpPr>
          <p:cNvPr id="5" name="Footer Placeholder 4"/>
          <p:cNvSpPr>
            <a:spLocks noGrp="1"/>
          </p:cNvSpPr>
          <p:nvPr>
            <p:ph type="ftr" sz="quarter" idx="11"/>
          </p:nvPr>
        </p:nvSpPr>
        <p:spPr/>
        <p:txBody>
          <a:bodyPr/>
          <a:lstStyle/>
          <a:p>
            <a:pPr>
              <a:defRPr/>
            </a:pPr>
            <a:r>
              <a:rPr lang="en-US" smtClean="0"/>
              <a:t>Digital Image and Graphics Resources for Accessible Materials</a:t>
            </a:r>
            <a:endParaRPr lang="en-US"/>
          </a:p>
        </p:txBody>
      </p:sp>
      <p:sp>
        <p:nvSpPr>
          <p:cNvPr id="6" name="Slide Number Placeholder 5"/>
          <p:cNvSpPr>
            <a:spLocks noGrp="1"/>
          </p:cNvSpPr>
          <p:nvPr>
            <p:ph type="sldNum" sz="quarter" idx="12"/>
          </p:nvPr>
        </p:nvSpPr>
        <p:spPr/>
        <p:txBody>
          <a:bodyPr/>
          <a:lstStyle/>
          <a:p>
            <a:pPr>
              <a:defRPr/>
            </a:pPr>
            <a:fld id="{8A896649-7EEC-4510-A13E-D1AC5A107D47}" type="slidenum">
              <a:rPr lang="en-US" smtClean="0"/>
              <a:pPr>
                <a:defRPr/>
              </a:pPr>
              <a:t>7</a:t>
            </a:fld>
            <a:endParaRPr lang="en-US"/>
          </a:p>
        </p:txBody>
      </p:sp>
    </p:spTree>
    <p:extLst>
      <p:ext uri="{BB962C8B-B14F-4D97-AF65-F5344CB8AC3E}">
        <p14:creationId xmlns:p14="http://schemas.microsoft.com/office/powerpoint/2010/main" val="34778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6/27/2011</a:t>
            </a:r>
            <a:endParaRPr lang="en-US"/>
          </a:p>
        </p:txBody>
      </p:sp>
      <p:sp>
        <p:nvSpPr>
          <p:cNvPr id="5" name="Footer Placeholder 4"/>
          <p:cNvSpPr>
            <a:spLocks noGrp="1"/>
          </p:cNvSpPr>
          <p:nvPr>
            <p:ph type="ftr" sz="quarter" idx="11"/>
          </p:nvPr>
        </p:nvSpPr>
        <p:spPr/>
        <p:txBody>
          <a:bodyPr/>
          <a:lstStyle/>
          <a:p>
            <a:pPr>
              <a:defRPr/>
            </a:pPr>
            <a:r>
              <a:rPr lang="en-US" smtClean="0"/>
              <a:t>Digital Image and Graphics Resources for Accessible Materials</a:t>
            </a:r>
            <a:endParaRPr lang="en-US"/>
          </a:p>
        </p:txBody>
      </p:sp>
      <p:sp>
        <p:nvSpPr>
          <p:cNvPr id="6" name="Slide Number Placeholder 5"/>
          <p:cNvSpPr>
            <a:spLocks noGrp="1"/>
          </p:cNvSpPr>
          <p:nvPr>
            <p:ph type="sldNum" sz="quarter" idx="12"/>
          </p:nvPr>
        </p:nvSpPr>
        <p:spPr/>
        <p:txBody>
          <a:bodyPr/>
          <a:lstStyle/>
          <a:p>
            <a:pPr>
              <a:defRPr/>
            </a:pPr>
            <a:fld id="{8A896649-7EEC-4510-A13E-D1AC5A107D47}" type="slidenum">
              <a:rPr lang="en-US" smtClean="0"/>
              <a:pPr>
                <a:defRPr/>
              </a:pPr>
              <a:t>9</a:t>
            </a:fld>
            <a:endParaRPr lang="en-US"/>
          </a:p>
        </p:txBody>
      </p:sp>
    </p:spTree>
    <p:extLst>
      <p:ext uri="{BB962C8B-B14F-4D97-AF65-F5344CB8AC3E}">
        <p14:creationId xmlns:p14="http://schemas.microsoft.com/office/powerpoint/2010/main" val="1407311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6/27/2011</a:t>
            </a:r>
            <a:endParaRPr lang="en-US"/>
          </a:p>
        </p:txBody>
      </p:sp>
      <p:sp>
        <p:nvSpPr>
          <p:cNvPr id="5" name="Footer Placeholder 4"/>
          <p:cNvSpPr>
            <a:spLocks noGrp="1"/>
          </p:cNvSpPr>
          <p:nvPr>
            <p:ph type="ftr" sz="quarter" idx="11"/>
          </p:nvPr>
        </p:nvSpPr>
        <p:spPr/>
        <p:txBody>
          <a:bodyPr/>
          <a:lstStyle/>
          <a:p>
            <a:pPr>
              <a:defRPr/>
            </a:pPr>
            <a:r>
              <a:rPr lang="en-US" smtClean="0"/>
              <a:t>Digital Image and Graphics Resources for Accessible Materials</a:t>
            </a:r>
            <a:endParaRPr lang="en-US"/>
          </a:p>
        </p:txBody>
      </p:sp>
      <p:sp>
        <p:nvSpPr>
          <p:cNvPr id="6" name="Slide Number Placeholder 5"/>
          <p:cNvSpPr>
            <a:spLocks noGrp="1"/>
          </p:cNvSpPr>
          <p:nvPr>
            <p:ph type="sldNum" sz="quarter" idx="12"/>
          </p:nvPr>
        </p:nvSpPr>
        <p:spPr/>
        <p:txBody>
          <a:bodyPr/>
          <a:lstStyle/>
          <a:p>
            <a:pPr>
              <a:defRPr/>
            </a:pPr>
            <a:fld id="{8A896649-7EEC-4510-A13E-D1AC5A107D47}" type="slidenum">
              <a:rPr lang="en-US" smtClean="0"/>
              <a:pPr>
                <a:defRPr/>
              </a:pPr>
              <a:t>10</a:t>
            </a:fld>
            <a:endParaRPr lang="en-US"/>
          </a:p>
        </p:txBody>
      </p:sp>
    </p:spTree>
    <p:extLst>
      <p:ext uri="{BB962C8B-B14F-4D97-AF65-F5344CB8AC3E}">
        <p14:creationId xmlns:p14="http://schemas.microsoft.com/office/powerpoint/2010/main" val="1488023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6/27/2011</a:t>
            </a:r>
            <a:endParaRPr lang="en-US"/>
          </a:p>
        </p:txBody>
      </p:sp>
      <p:sp>
        <p:nvSpPr>
          <p:cNvPr id="5" name="Footer Placeholder 4"/>
          <p:cNvSpPr>
            <a:spLocks noGrp="1"/>
          </p:cNvSpPr>
          <p:nvPr>
            <p:ph type="ftr" sz="quarter" idx="11"/>
          </p:nvPr>
        </p:nvSpPr>
        <p:spPr/>
        <p:txBody>
          <a:bodyPr/>
          <a:lstStyle/>
          <a:p>
            <a:pPr>
              <a:defRPr/>
            </a:pPr>
            <a:r>
              <a:rPr lang="en-US" smtClean="0"/>
              <a:t>Digital Image and Graphics Resources for Accessible Materials</a:t>
            </a:r>
            <a:endParaRPr lang="en-US"/>
          </a:p>
        </p:txBody>
      </p:sp>
      <p:sp>
        <p:nvSpPr>
          <p:cNvPr id="6" name="Slide Number Placeholder 5"/>
          <p:cNvSpPr>
            <a:spLocks noGrp="1"/>
          </p:cNvSpPr>
          <p:nvPr>
            <p:ph type="sldNum" sz="quarter" idx="12"/>
          </p:nvPr>
        </p:nvSpPr>
        <p:spPr/>
        <p:txBody>
          <a:bodyPr/>
          <a:lstStyle/>
          <a:p>
            <a:pPr>
              <a:defRPr/>
            </a:pPr>
            <a:fld id="{8A896649-7EEC-4510-A13E-D1AC5A107D47}" type="slidenum">
              <a:rPr lang="en-US" smtClean="0"/>
              <a:pPr>
                <a:defRPr/>
              </a:pPr>
              <a:t>11</a:t>
            </a:fld>
            <a:endParaRPr lang="en-US"/>
          </a:p>
        </p:txBody>
      </p:sp>
    </p:spTree>
    <p:extLst>
      <p:ext uri="{BB962C8B-B14F-4D97-AF65-F5344CB8AC3E}">
        <p14:creationId xmlns:p14="http://schemas.microsoft.com/office/powerpoint/2010/main" val="1948981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6/27/2011</a:t>
            </a:r>
            <a:endParaRPr lang="en-US"/>
          </a:p>
        </p:txBody>
      </p:sp>
      <p:sp>
        <p:nvSpPr>
          <p:cNvPr id="5" name="Footer Placeholder 4"/>
          <p:cNvSpPr>
            <a:spLocks noGrp="1"/>
          </p:cNvSpPr>
          <p:nvPr>
            <p:ph type="ftr" sz="quarter" idx="11"/>
          </p:nvPr>
        </p:nvSpPr>
        <p:spPr/>
        <p:txBody>
          <a:bodyPr/>
          <a:lstStyle/>
          <a:p>
            <a:pPr>
              <a:defRPr/>
            </a:pPr>
            <a:r>
              <a:rPr lang="en-US" smtClean="0"/>
              <a:t>Digital Image and Graphics Resources for Accessible Materials</a:t>
            </a:r>
            <a:endParaRPr lang="en-US"/>
          </a:p>
        </p:txBody>
      </p:sp>
      <p:sp>
        <p:nvSpPr>
          <p:cNvPr id="6" name="Slide Number Placeholder 5"/>
          <p:cNvSpPr>
            <a:spLocks noGrp="1"/>
          </p:cNvSpPr>
          <p:nvPr>
            <p:ph type="sldNum" sz="quarter" idx="12"/>
          </p:nvPr>
        </p:nvSpPr>
        <p:spPr/>
        <p:txBody>
          <a:bodyPr/>
          <a:lstStyle/>
          <a:p>
            <a:pPr>
              <a:defRPr/>
            </a:pPr>
            <a:fld id="{8A896649-7EEC-4510-A13E-D1AC5A107D47}" type="slidenum">
              <a:rPr lang="en-US" smtClean="0"/>
              <a:pPr>
                <a:defRPr/>
              </a:pPr>
              <a:t>12</a:t>
            </a:fld>
            <a:endParaRPr lang="en-US"/>
          </a:p>
        </p:txBody>
      </p:sp>
    </p:spTree>
    <p:extLst>
      <p:ext uri="{BB962C8B-B14F-4D97-AF65-F5344CB8AC3E}">
        <p14:creationId xmlns:p14="http://schemas.microsoft.com/office/powerpoint/2010/main" val="323309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6/27/2011</a:t>
            </a:r>
            <a:endParaRPr lang="en-US"/>
          </a:p>
        </p:txBody>
      </p:sp>
      <p:sp>
        <p:nvSpPr>
          <p:cNvPr id="5" name="Footer Placeholder 4"/>
          <p:cNvSpPr>
            <a:spLocks noGrp="1"/>
          </p:cNvSpPr>
          <p:nvPr>
            <p:ph type="ftr" sz="quarter" idx="11"/>
          </p:nvPr>
        </p:nvSpPr>
        <p:spPr/>
        <p:txBody>
          <a:bodyPr/>
          <a:lstStyle/>
          <a:p>
            <a:pPr>
              <a:defRPr/>
            </a:pPr>
            <a:r>
              <a:rPr lang="en-US" smtClean="0"/>
              <a:t>Digital Image and Graphics Resources for Accessible Materials</a:t>
            </a:r>
            <a:endParaRPr lang="en-US"/>
          </a:p>
        </p:txBody>
      </p:sp>
      <p:sp>
        <p:nvSpPr>
          <p:cNvPr id="6" name="Slide Number Placeholder 5"/>
          <p:cNvSpPr>
            <a:spLocks noGrp="1"/>
          </p:cNvSpPr>
          <p:nvPr>
            <p:ph type="sldNum" sz="quarter" idx="12"/>
          </p:nvPr>
        </p:nvSpPr>
        <p:spPr/>
        <p:txBody>
          <a:bodyPr/>
          <a:lstStyle/>
          <a:p>
            <a:pPr>
              <a:defRPr/>
            </a:pPr>
            <a:fld id="{8A896649-7EEC-4510-A13E-D1AC5A107D47}" type="slidenum">
              <a:rPr lang="en-US" smtClean="0"/>
              <a:pPr>
                <a:defRPr/>
              </a:pPr>
              <a:t>13</a:t>
            </a:fld>
            <a:endParaRPr lang="en-US"/>
          </a:p>
        </p:txBody>
      </p:sp>
    </p:spTree>
    <p:extLst>
      <p:ext uri="{BB962C8B-B14F-4D97-AF65-F5344CB8AC3E}">
        <p14:creationId xmlns:p14="http://schemas.microsoft.com/office/powerpoint/2010/main" val="501404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4" name="Rectangle 3"/>
          <p:cNvSpPr/>
          <p:nvPr/>
        </p:nvSpPr>
        <p:spPr>
          <a:xfrm>
            <a:off x="0" y="4343400"/>
            <a:ext cx="2514600" cy="2514600"/>
          </a:xfrm>
          <a:prstGeom prst="rect">
            <a:avLst/>
          </a:prstGeom>
          <a:solidFill>
            <a:schemeClr val="tx2">
              <a:lumMod val="90000"/>
              <a:lumOff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Whitney Book"/>
            </a:endParaRPr>
          </a:p>
        </p:txBody>
      </p:sp>
      <p:sp>
        <p:nvSpPr>
          <p:cNvPr id="5" name="Rectangle 4"/>
          <p:cNvSpPr/>
          <p:nvPr/>
        </p:nvSpPr>
        <p:spPr>
          <a:xfrm>
            <a:off x="381000" y="381000"/>
            <a:ext cx="8382000" cy="609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Whitney Book"/>
            </a:endParaRPr>
          </a:p>
        </p:txBody>
      </p:sp>
      <p:pic>
        <p:nvPicPr>
          <p:cNvPr id="6" name="Picture 13" descr="PowerpointComps_3-1_Page_23.jpg"/>
          <p:cNvPicPr>
            <a:picLocks noChangeAspect="1"/>
          </p:cNvPicPr>
          <p:nvPr/>
        </p:nvPicPr>
        <p:blipFill>
          <a:blip r:embed="rId2" cstate="print">
            <a:extLst>
              <a:ext uri="{28A0092B-C50C-407E-A947-70E740481C1C}">
                <a14:useLocalDpi xmlns:a14="http://schemas.microsoft.com/office/drawing/2010/main" val="0"/>
              </a:ext>
            </a:extLst>
          </a:blip>
          <a:srcRect l="17374" t="21111" r="18233" b="35556"/>
          <a:stretch>
            <a:fillRect/>
          </a:stretch>
        </p:blipFill>
        <p:spPr bwMode="auto">
          <a:xfrm>
            <a:off x="1676400" y="838200"/>
            <a:ext cx="5715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81000" y="4343400"/>
            <a:ext cx="2133600" cy="213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Whitney Book"/>
            </a:endParaRPr>
          </a:p>
        </p:txBody>
      </p:sp>
      <p:sp>
        <p:nvSpPr>
          <p:cNvPr id="8" name="Rectangle 7"/>
          <p:cNvSpPr/>
          <p:nvPr/>
        </p:nvSpPr>
        <p:spPr>
          <a:xfrm>
            <a:off x="381000" y="5410200"/>
            <a:ext cx="533400" cy="5334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Whitney Book"/>
            </a:endParaRPr>
          </a:p>
        </p:txBody>
      </p:sp>
      <p:sp>
        <p:nvSpPr>
          <p:cNvPr id="9" name="Oval 8"/>
          <p:cNvSpPr/>
          <p:nvPr/>
        </p:nvSpPr>
        <p:spPr>
          <a:xfrm>
            <a:off x="838200" y="5867400"/>
            <a:ext cx="609600" cy="609600"/>
          </a:xfrm>
          <a:prstGeom prst="ellipse">
            <a:avLst/>
          </a:prstGeom>
          <a:solidFill>
            <a:srgbClr val="FFB8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Whitney Bold"/>
              <a:cs typeface="Whitney Bold"/>
            </a:endParaRPr>
          </a:p>
        </p:txBody>
      </p:sp>
      <p:sp>
        <p:nvSpPr>
          <p:cNvPr id="10" name="Oval 9"/>
          <p:cNvSpPr/>
          <p:nvPr/>
        </p:nvSpPr>
        <p:spPr>
          <a:xfrm>
            <a:off x="2438400" y="3810000"/>
            <a:ext cx="609600" cy="6096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Whitney Bold"/>
              <a:cs typeface="Whitney Bold"/>
            </a:endParaRPr>
          </a:p>
        </p:txBody>
      </p:sp>
      <p:sp>
        <p:nvSpPr>
          <p:cNvPr id="2" name="Title 1"/>
          <p:cNvSpPr>
            <a:spLocks noGrp="1"/>
          </p:cNvSpPr>
          <p:nvPr>
            <p:ph type="ctrTitle"/>
          </p:nvPr>
        </p:nvSpPr>
        <p:spPr>
          <a:xfrm>
            <a:off x="2667000" y="4978806"/>
            <a:ext cx="5791200" cy="646331"/>
          </a:xfrm>
        </p:spPr>
        <p:txBody>
          <a:bodyPr/>
          <a:lstStyle>
            <a:lvl1pPr algn="l">
              <a:defRPr sz="3600">
                <a:solidFill>
                  <a:srgbClr val="FA8512"/>
                </a:solidFill>
              </a:defRPr>
            </a:lvl1pPr>
          </a:lstStyle>
          <a:p>
            <a:r>
              <a:rPr lang="en-US" dirty="0"/>
              <a:t>Click to edit Master title style</a:t>
            </a:r>
          </a:p>
        </p:txBody>
      </p:sp>
      <p:sp>
        <p:nvSpPr>
          <p:cNvPr id="3" name="Subtitle 2"/>
          <p:cNvSpPr>
            <a:spLocks noGrp="1"/>
          </p:cNvSpPr>
          <p:nvPr>
            <p:ph type="subTitle" idx="1"/>
          </p:nvPr>
        </p:nvSpPr>
        <p:spPr>
          <a:xfrm>
            <a:off x="2667000" y="5641975"/>
            <a:ext cx="5791200" cy="461665"/>
          </a:xfrm>
        </p:spPr>
        <p:txBody>
          <a:bodyPr>
            <a:spAutoFit/>
          </a:bodyPr>
          <a:lstStyle>
            <a:lvl1pPr marL="0" indent="0" algn="l">
              <a:buNone/>
              <a:defRPr sz="2400" b="0" i="0">
                <a:solidFill>
                  <a:schemeClr val="tx1"/>
                </a:solidFill>
                <a:latin typeface="Whitney Medium"/>
                <a:cs typeface="Whitney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34933" y="5833692"/>
            <a:ext cx="1975667" cy="539896"/>
          </a:xfrm>
          <a:prstGeom prst="rect">
            <a:avLst/>
          </a:prstGeom>
        </p:spPr>
      </p:pic>
      <p:pic>
        <p:nvPicPr>
          <p:cNvPr id="13" name="Picture 12" descr="Bookshare logo-new-orang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266618" y="5943127"/>
            <a:ext cx="2210382" cy="364055"/>
          </a:xfrm>
          <a:prstGeom prst="rect">
            <a:avLst/>
          </a:prstGeom>
        </p:spPr>
      </p:pic>
    </p:spTree>
    <p:extLst>
      <p:ext uri="{BB962C8B-B14F-4D97-AF65-F5344CB8AC3E}">
        <p14:creationId xmlns:p14="http://schemas.microsoft.com/office/powerpoint/2010/main" val="28538889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48476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2044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4414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9185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6124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398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33400" y="1524000"/>
            <a:ext cx="4114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1"/>
          </p:nvPr>
        </p:nvSpPr>
        <p:spPr>
          <a:xfrm>
            <a:off x="5257800" y="2971800"/>
            <a:ext cx="3581400" cy="3581400"/>
          </a:xfrm>
        </p:spPr>
        <p:txBody>
          <a:bodyPr rtlCol="0">
            <a:normAutofit/>
          </a:bodyPr>
          <a:lstStyle>
            <a:lvl1pPr>
              <a:buNone/>
              <a:defRPr/>
            </a:lvl1pPr>
          </a:lstStyle>
          <a:p>
            <a:pPr lvl="0"/>
            <a:r>
              <a:rPr lang="en-US" noProof="0"/>
              <a:t>Click icon to add picture</a:t>
            </a:r>
          </a:p>
        </p:txBody>
      </p:sp>
    </p:spTree>
    <p:extLst>
      <p:ext uri="{BB962C8B-B14F-4D97-AF65-F5344CB8AC3E}">
        <p14:creationId xmlns:p14="http://schemas.microsoft.com/office/powerpoint/2010/main" val="164731992"/>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png"/><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1066800"/>
          </a:xfrm>
          <a:prstGeom prst="rect">
            <a:avLst/>
          </a:prstGeom>
          <a:solidFill>
            <a:srgbClr val="0022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Whitney Book"/>
            </a:endParaRPr>
          </a:p>
        </p:txBody>
      </p:sp>
      <p:grpSp>
        <p:nvGrpSpPr>
          <p:cNvPr id="1027" name="Group 11"/>
          <p:cNvGrpSpPr>
            <a:grpSpLocks/>
          </p:cNvGrpSpPr>
          <p:nvPr/>
        </p:nvGrpSpPr>
        <p:grpSpPr bwMode="auto">
          <a:xfrm>
            <a:off x="8164513" y="117475"/>
            <a:ext cx="711200" cy="769938"/>
            <a:chOff x="8123101" y="1006703"/>
            <a:chExt cx="711788" cy="770329"/>
          </a:xfrm>
        </p:grpSpPr>
        <p:pic>
          <p:nvPicPr>
            <p:cNvPr id="1031" name="Picture 9" descr="PowerpointComps_3-1_Page_23.jpg"/>
            <p:cNvPicPr>
              <a:picLocks noChangeAspect="1"/>
            </p:cNvPicPr>
            <p:nvPr userDrawn="1"/>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59445" t="23334" r="21515" b="50000"/>
            <a:stretch>
              <a:fillRect/>
            </a:stretch>
          </p:blipFill>
          <p:spPr bwMode="auto">
            <a:xfrm>
              <a:off x="8123101" y="1006703"/>
              <a:ext cx="711788" cy="77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userDrawn="1"/>
          </p:nvSpPr>
          <p:spPr>
            <a:xfrm>
              <a:off x="8132634" y="1055941"/>
              <a:ext cx="691133" cy="690913"/>
            </a:xfrm>
            <a:prstGeom prst="ellipse">
              <a:avLst/>
            </a:prstGeom>
            <a:noFill/>
            <a:ln w="38100" cap="flat" cmpd="sng" algn="ctr">
              <a:solidFill>
                <a:srgbClr val="00225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Whitney Book"/>
              </a:endParaRPr>
            </a:p>
          </p:txBody>
        </p:sp>
      </p:grpSp>
      <p:sp>
        <p:nvSpPr>
          <p:cNvPr id="1028" name="Title Placeholder 1"/>
          <p:cNvSpPr>
            <a:spLocks noGrp="1"/>
          </p:cNvSpPr>
          <p:nvPr>
            <p:ph type="title"/>
          </p:nvPr>
        </p:nvSpPr>
        <p:spPr bwMode="white">
          <a:xfrm>
            <a:off x="311150" y="509588"/>
            <a:ext cx="7537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altLang="en-US"/>
              <a:t>Click to edit Master title style</a:t>
            </a:r>
          </a:p>
        </p:txBody>
      </p:sp>
      <p:sp>
        <p:nvSpPr>
          <p:cNvPr id="1029" name="Text Placeholder 2"/>
          <p:cNvSpPr>
            <a:spLocks noGrp="1"/>
          </p:cNvSpPr>
          <p:nvPr>
            <p:ph type="body" idx="1"/>
          </p:nvPr>
        </p:nvSpPr>
        <p:spPr bwMode="auto">
          <a:xfrm>
            <a:off x="304800" y="1600200"/>
            <a:ext cx="8458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 name="TextBox 8"/>
          <p:cNvSpPr txBox="1"/>
          <p:nvPr/>
        </p:nvSpPr>
        <p:spPr>
          <a:xfrm>
            <a:off x="7962900" y="6553200"/>
            <a:ext cx="990600" cy="230188"/>
          </a:xfrm>
          <a:prstGeom prst="rect">
            <a:avLst/>
          </a:prstGeom>
          <a:noFill/>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900">
                <a:solidFill>
                  <a:srgbClr val="7F7F7F"/>
                </a:solidFill>
                <a:latin typeface="Whitney Semibold"/>
                <a:cs typeface="Arial" panose="020B0604020202020204" pitchFamily="34" charset="0"/>
              </a:rPr>
              <a:t>Page </a:t>
            </a:r>
            <a:fld id="{ECCA7F79-2ED9-4C17-A043-D7B59D9B156F}" type="slidenum">
              <a:rPr lang="en-US" altLang="en-US" sz="900" smtClean="0">
                <a:solidFill>
                  <a:srgbClr val="7F7F7F"/>
                </a:solidFill>
                <a:latin typeface="Whitney Semibold"/>
                <a:cs typeface="Arial" panose="020B0604020202020204" pitchFamily="34" charset="0"/>
              </a:rPr>
              <a:pPr algn="r" eaLnBrk="1" hangingPunct="1">
                <a:defRPr/>
              </a:pPr>
              <a:t>‹#›</a:t>
            </a:fld>
            <a:endParaRPr lang="en-US" altLang="en-US" sz="900">
              <a:solidFill>
                <a:srgbClr val="7F7F7F"/>
              </a:solidFill>
              <a:latin typeface="Whitney Semibold"/>
              <a:cs typeface="Arial" panose="020B0604020202020204" pitchFamily="34" charset="0"/>
            </a:endParaRPr>
          </a:p>
        </p:txBody>
      </p:sp>
      <p:pic>
        <p:nvPicPr>
          <p:cNvPr id="12" name="Picture 11"/>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391803" y="6243492"/>
            <a:ext cx="1975667" cy="539896"/>
          </a:xfrm>
          <a:prstGeom prst="rect">
            <a:avLst/>
          </a:prstGeom>
        </p:spPr>
      </p:pic>
      <p:pic>
        <p:nvPicPr>
          <p:cNvPr id="10" name="Picture 9" descr="Bookshare logo-new-orange.pn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4038600" y="6324127"/>
            <a:ext cx="2210382" cy="364055"/>
          </a:xfrm>
          <a:prstGeom prst="rect">
            <a:avLst/>
          </a:prstGeom>
        </p:spPr>
      </p:pic>
    </p:spTree>
  </p:cSld>
  <p:clrMap bg1="lt1" tx1="dk1" bg2="lt2" tx2="dk2" accent1="accent1" accent2="accent2" accent3="accent3" accent4="accent4" accent5="accent5" accent6="accent6" hlink="hlink" folHlink="folHlink"/>
  <p:sldLayoutIdLst>
    <p:sldLayoutId id="2147484326" r:id="rId1"/>
    <p:sldLayoutId id="2147484320" r:id="rId2"/>
    <p:sldLayoutId id="2147484321" r:id="rId3"/>
    <p:sldLayoutId id="2147484322" r:id="rId4"/>
    <p:sldLayoutId id="2147484323" r:id="rId5"/>
    <p:sldLayoutId id="2147484324" r:id="rId6"/>
    <p:sldLayoutId id="2147484325" r:id="rId7"/>
    <p:sldLayoutId id="2147484327" r:id="rId8"/>
  </p:sldLayoutIdLst>
  <p:timing>
    <p:tnLst>
      <p:par>
        <p:cTn id="1" dur="indefinite" restart="never" nodeType="tmRoot"/>
      </p:par>
    </p:tnLst>
  </p:timing>
  <p:hf sldNum="0" hdr="0" ftr="0" dt="0"/>
  <p:txStyles>
    <p:titleStyle>
      <a:lvl1pPr algn="l" defTabSz="457200" rtl="0" eaLnBrk="0" fontAlgn="base" hangingPunct="0">
        <a:spcBef>
          <a:spcPct val="0"/>
        </a:spcBef>
        <a:spcAft>
          <a:spcPct val="0"/>
        </a:spcAft>
        <a:defRPr sz="2800" kern="1200">
          <a:solidFill>
            <a:schemeClr val="bg1"/>
          </a:solidFill>
          <a:latin typeface="Whitney Book"/>
          <a:ea typeface="MS PGothic" pitchFamily="34" charset="-128"/>
          <a:cs typeface="Whitney Book"/>
        </a:defRPr>
      </a:lvl1pPr>
      <a:lvl2pPr algn="l" defTabSz="457200" rtl="0" eaLnBrk="0" fontAlgn="base" hangingPunct="0">
        <a:spcBef>
          <a:spcPct val="0"/>
        </a:spcBef>
        <a:spcAft>
          <a:spcPct val="0"/>
        </a:spcAft>
        <a:defRPr sz="2800">
          <a:solidFill>
            <a:schemeClr val="bg1"/>
          </a:solidFill>
          <a:latin typeface="Whitney Book"/>
          <a:ea typeface="MS PGothic" pitchFamily="34" charset="-128"/>
          <a:cs typeface="Whitney Book"/>
        </a:defRPr>
      </a:lvl2pPr>
      <a:lvl3pPr algn="l" defTabSz="457200" rtl="0" eaLnBrk="0" fontAlgn="base" hangingPunct="0">
        <a:spcBef>
          <a:spcPct val="0"/>
        </a:spcBef>
        <a:spcAft>
          <a:spcPct val="0"/>
        </a:spcAft>
        <a:defRPr sz="2800">
          <a:solidFill>
            <a:schemeClr val="bg1"/>
          </a:solidFill>
          <a:latin typeface="Whitney Book"/>
          <a:ea typeface="MS PGothic" pitchFamily="34" charset="-128"/>
          <a:cs typeface="Whitney Book"/>
        </a:defRPr>
      </a:lvl3pPr>
      <a:lvl4pPr algn="l" defTabSz="457200" rtl="0" eaLnBrk="0" fontAlgn="base" hangingPunct="0">
        <a:spcBef>
          <a:spcPct val="0"/>
        </a:spcBef>
        <a:spcAft>
          <a:spcPct val="0"/>
        </a:spcAft>
        <a:defRPr sz="2800">
          <a:solidFill>
            <a:schemeClr val="bg1"/>
          </a:solidFill>
          <a:latin typeface="Whitney Book"/>
          <a:ea typeface="MS PGothic" pitchFamily="34" charset="-128"/>
          <a:cs typeface="Whitney Book"/>
        </a:defRPr>
      </a:lvl4pPr>
      <a:lvl5pPr algn="l" defTabSz="457200" rtl="0" eaLnBrk="0" fontAlgn="base" hangingPunct="0">
        <a:spcBef>
          <a:spcPct val="0"/>
        </a:spcBef>
        <a:spcAft>
          <a:spcPct val="0"/>
        </a:spcAft>
        <a:defRPr sz="2800">
          <a:solidFill>
            <a:schemeClr val="bg1"/>
          </a:solidFill>
          <a:latin typeface="Whitney Book"/>
          <a:ea typeface="MS PGothic" pitchFamily="34" charset="-128"/>
          <a:cs typeface="Whitney Book"/>
        </a:defRPr>
      </a:lvl5pPr>
      <a:lvl6pPr marL="457200" algn="l" defTabSz="457200" rtl="0" eaLnBrk="1" fontAlgn="base" hangingPunct="1">
        <a:spcBef>
          <a:spcPct val="0"/>
        </a:spcBef>
        <a:spcAft>
          <a:spcPct val="0"/>
        </a:spcAft>
        <a:defRPr sz="2800">
          <a:solidFill>
            <a:schemeClr val="bg1"/>
          </a:solidFill>
          <a:latin typeface="Whitney Book"/>
          <a:ea typeface="Whitney Book"/>
          <a:cs typeface="Whitney Book"/>
        </a:defRPr>
      </a:lvl6pPr>
      <a:lvl7pPr marL="914400" algn="l" defTabSz="457200" rtl="0" eaLnBrk="1" fontAlgn="base" hangingPunct="1">
        <a:spcBef>
          <a:spcPct val="0"/>
        </a:spcBef>
        <a:spcAft>
          <a:spcPct val="0"/>
        </a:spcAft>
        <a:defRPr sz="2800">
          <a:solidFill>
            <a:schemeClr val="bg1"/>
          </a:solidFill>
          <a:latin typeface="Whitney Book"/>
          <a:ea typeface="Whitney Book"/>
          <a:cs typeface="Whitney Book"/>
        </a:defRPr>
      </a:lvl7pPr>
      <a:lvl8pPr marL="1371600" algn="l" defTabSz="457200" rtl="0" eaLnBrk="1" fontAlgn="base" hangingPunct="1">
        <a:spcBef>
          <a:spcPct val="0"/>
        </a:spcBef>
        <a:spcAft>
          <a:spcPct val="0"/>
        </a:spcAft>
        <a:defRPr sz="2800">
          <a:solidFill>
            <a:schemeClr val="bg1"/>
          </a:solidFill>
          <a:latin typeface="Whitney Book"/>
          <a:ea typeface="Whitney Book"/>
          <a:cs typeface="Whitney Book"/>
        </a:defRPr>
      </a:lvl8pPr>
      <a:lvl9pPr marL="1828800" algn="l" defTabSz="457200" rtl="0" eaLnBrk="1" fontAlgn="base" hangingPunct="1">
        <a:spcBef>
          <a:spcPct val="0"/>
        </a:spcBef>
        <a:spcAft>
          <a:spcPct val="0"/>
        </a:spcAft>
        <a:defRPr sz="2800">
          <a:solidFill>
            <a:schemeClr val="bg1"/>
          </a:solidFill>
          <a:latin typeface="Whitney Book"/>
          <a:ea typeface="Whitney Book"/>
          <a:cs typeface="Whitney Book"/>
        </a:defRPr>
      </a:lvl9pPr>
    </p:titleStyle>
    <p:bodyStyle>
      <a:lvl1pPr marL="342900" indent="-342900" algn="l" defTabSz="457200" rtl="0" eaLnBrk="0" fontAlgn="base" hangingPunct="0">
        <a:spcBef>
          <a:spcPct val="0"/>
        </a:spcBef>
        <a:spcAft>
          <a:spcPts val="800"/>
        </a:spcAft>
        <a:buClr>
          <a:schemeClr val="accent1"/>
        </a:buClr>
        <a:buSzPct val="80000"/>
        <a:buFont typeface="Lucida Grande"/>
        <a:buChar char="●"/>
        <a:defRPr sz="2400" kern="1200">
          <a:solidFill>
            <a:schemeClr val="tx1"/>
          </a:solidFill>
          <a:latin typeface="Whitney Book"/>
          <a:ea typeface="MS PGothic" pitchFamily="34" charset="-128"/>
          <a:cs typeface="Whitney Book"/>
        </a:defRPr>
      </a:lvl1pPr>
      <a:lvl2pPr marL="742950" indent="-285750" algn="l" defTabSz="457200" rtl="0" eaLnBrk="0" fontAlgn="base" hangingPunct="0">
        <a:spcBef>
          <a:spcPct val="0"/>
        </a:spcBef>
        <a:spcAft>
          <a:spcPts val="800"/>
        </a:spcAft>
        <a:buFont typeface="Arial" panose="020B0604020202020204" pitchFamily="34" charset="0"/>
        <a:buChar char="–"/>
        <a:defRPr sz="2000" kern="1200">
          <a:solidFill>
            <a:schemeClr val="tx1"/>
          </a:solidFill>
          <a:latin typeface="Whitney Book"/>
          <a:ea typeface="Whitney Book"/>
          <a:cs typeface="Whitney Book"/>
        </a:defRPr>
      </a:lvl2pPr>
      <a:lvl3pPr marL="1143000" indent="-228600" algn="l" defTabSz="457200" rtl="0" eaLnBrk="0" fontAlgn="base" hangingPunct="0">
        <a:spcBef>
          <a:spcPct val="0"/>
        </a:spcBef>
        <a:spcAft>
          <a:spcPts val="800"/>
        </a:spcAft>
        <a:buFont typeface="Arial" panose="020B0604020202020204" pitchFamily="34" charset="0"/>
        <a:buChar char="•"/>
        <a:defRPr kern="1200">
          <a:solidFill>
            <a:schemeClr val="tx1"/>
          </a:solidFill>
          <a:latin typeface="Whitney Book"/>
          <a:ea typeface="Whitney Book"/>
          <a:cs typeface="Whitney Book"/>
        </a:defRPr>
      </a:lvl3pPr>
      <a:lvl4pPr marL="1600200" indent="-228600" algn="l" defTabSz="457200" rtl="0" eaLnBrk="0" fontAlgn="base" hangingPunct="0">
        <a:spcBef>
          <a:spcPct val="0"/>
        </a:spcBef>
        <a:spcAft>
          <a:spcPts val="800"/>
        </a:spcAft>
        <a:buFont typeface="Arial" panose="020B0604020202020204" pitchFamily="34" charset="0"/>
        <a:buChar char="–"/>
        <a:defRPr kern="1200">
          <a:solidFill>
            <a:schemeClr val="tx1"/>
          </a:solidFill>
          <a:latin typeface="Whitney Book"/>
          <a:ea typeface="Whitney Book"/>
          <a:cs typeface="Whitney Book"/>
        </a:defRPr>
      </a:lvl4pPr>
      <a:lvl5pPr marL="2057400" indent="-228600" algn="l" defTabSz="457200" rtl="0" eaLnBrk="0" fontAlgn="base" hangingPunct="0">
        <a:spcBef>
          <a:spcPct val="0"/>
        </a:spcBef>
        <a:spcAft>
          <a:spcPts val="800"/>
        </a:spcAft>
        <a:buFont typeface="Arial" panose="020B0604020202020204" pitchFamily="34" charset="0"/>
        <a:buChar char="»"/>
        <a:defRPr kern="1200">
          <a:solidFill>
            <a:schemeClr val="tx1"/>
          </a:solidFill>
          <a:latin typeface="Whitney Book"/>
          <a:ea typeface="Whitney Book"/>
          <a:cs typeface="Whitney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charlesl@benetech.or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w3.org/TR/WCAG20-TECHS/" TargetMode="External"/><Relationship Id="rId4" Type="http://schemas.openxmlformats.org/officeDocument/2006/relationships/hyperlink" Target="https://www.w3.org/TR/2014/REC-wai-aria-20140320/" TargetMode="External"/><Relationship Id="rId5" Type="http://schemas.openxmlformats.org/officeDocument/2006/relationships/hyperlink" Target="https://www.w3.org/TR/dpub-aria-1.0/" TargetMode="External"/><Relationship Id="rId1" Type="http://schemas.openxmlformats.org/officeDocument/2006/relationships/slideLayout" Target="../slideLayouts/slideLayout2.xml"/><Relationship Id="rId2" Type="http://schemas.openxmlformats.org/officeDocument/2006/relationships/hyperlink" Target="https://www.w3.org/TR/WCAG20/"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w3.org/Submission/epub-a11y/" TargetMode="External"/><Relationship Id="rId4" Type="http://schemas.openxmlformats.org/officeDocument/2006/relationships/hyperlink" Target="http://www.idpf.org/epub/a11y/techniques/techniques.html" TargetMode="External"/><Relationship Id="rId5" Type="http://schemas.openxmlformats.org/officeDocument/2006/relationships/hyperlink" Target="https://www.w3.org/wiki/WebSchemas/Accessibility" TargetMode="External"/><Relationship Id="rId6" Type="http://schemas.openxmlformats.org/officeDocument/2006/relationships/hyperlink" Target="https://idpf.github.io/epub-vocabs/structure/" TargetMode="External"/><Relationship Id="rId1" Type="http://schemas.openxmlformats.org/officeDocument/2006/relationships/slideLayout" Target="../slideLayouts/slideLayout2.xml"/><Relationship Id="rId2" Type="http://schemas.openxmlformats.org/officeDocument/2006/relationships/hyperlink" Target="https://idpf.github.io/a11y-guidelines/content/qa/qa-checklist.html"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github.com/daisy/ace/releases" TargetMode="External"/><Relationship Id="rId4" Type="http://schemas.openxmlformats.org/officeDocument/2006/relationships/hyperlink" Target="http://kb.daisy.org/publishing/" TargetMode="External"/><Relationship Id="rId5" Type="http://schemas.openxmlformats.org/officeDocument/2006/relationships/hyperlink" Target="https://bisg.site-ym.com/store/ViewProduct.aspx?id=6972996" TargetMode="External"/><Relationship Id="rId6" Type="http://schemas.openxmlformats.org/officeDocument/2006/relationships/hyperlink" Target="http://diagramcenter.org/54-9-tips-for-creating-accessible-epub-3-files.html" TargetMode="External"/><Relationship Id="rId7" Type="http://schemas.openxmlformats.org/officeDocument/2006/relationships/hyperlink" Target="http://diagramcenter.org/standards-and-practices/accessible-image-sample-book.html" TargetMode="External"/><Relationship Id="rId1" Type="http://schemas.openxmlformats.org/officeDocument/2006/relationships/slideLayout" Target="../slideLayouts/slideLayout2.xml"/><Relationship Id="rId2" Type="http://schemas.openxmlformats.org/officeDocument/2006/relationships/hyperlink" Target="https://github.com/IDPF/epubcheck/releas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ubtitle 2"/>
          <p:cNvSpPr>
            <a:spLocks noGrp="1"/>
          </p:cNvSpPr>
          <p:nvPr>
            <p:ph type="subTitle" idx="1"/>
          </p:nvPr>
        </p:nvSpPr>
        <p:spPr>
          <a:xfrm>
            <a:off x="2895600" y="5242277"/>
            <a:ext cx="5181600" cy="1025922"/>
          </a:xfrm>
        </p:spPr>
        <p:txBody>
          <a:bodyPr/>
          <a:lstStyle/>
          <a:p>
            <a:r>
              <a:rPr lang="en-US" altLang="en-US" sz="1800" dirty="0" smtClean="0">
                <a:latin typeface="Whitney Medium" charset="0"/>
                <a:cs typeface="Whitney Book" charset="0"/>
              </a:rPr>
              <a:t>Charles LaPierre, </a:t>
            </a:r>
            <a:r>
              <a:rPr lang="en-US" sz="1800" dirty="0"/>
              <a:t>Technical Lead, DIAGRAM and Born Accessible</a:t>
            </a:r>
            <a:endParaRPr lang="en-US" altLang="en-US" sz="1800" dirty="0" smtClean="0">
              <a:latin typeface="Whitney Medium" charset="0"/>
              <a:cs typeface="Whitney Book" charset="0"/>
            </a:endParaRPr>
          </a:p>
          <a:p>
            <a:pPr eaLnBrk="1" hangingPunct="1"/>
            <a:endParaRPr lang="en-US" altLang="en-US" sz="1800" dirty="0" smtClean="0">
              <a:latin typeface="Whitney Medium" charset="0"/>
              <a:cs typeface="Whitney Book" charset="0"/>
            </a:endParaRPr>
          </a:p>
        </p:txBody>
      </p:sp>
      <p:sp>
        <p:nvSpPr>
          <p:cNvPr id="4098" name="Title 1"/>
          <p:cNvSpPr>
            <a:spLocks noGrp="1"/>
          </p:cNvSpPr>
          <p:nvPr>
            <p:ph type="ctrTitle"/>
          </p:nvPr>
        </p:nvSpPr>
        <p:spPr>
          <a:xfrm>
            <a:off x="2895600" y="3824068"/>
            <a:ext cx="5910072" cy="1384995"/>
          </a:xfrm>
        </p:spPr>
        <p:txBody>
          <a:bodyPr/>
          <a:lstStyle/>
          <a:p>
            <a:r>
              <a:rPr lang="en-US" sz="2800" b="1" dirty="0">
                <a:solidFill>
                  <a:schemeClr val="accent2"/>
                </a:solidFill>
              </a:rPr>
              <a:t>Book Boost: Access for All Challenge, Guidelines for Creating Accessible </a:t>
            </a:r>
            <a:r>
              <a:rPr lang="en-US" sz="2800" b="1" dirty="0" err="1">
                <a:solidFill>
                  <a:schemeClr val="accent2"/>
                </a:solidFill>
              </a:rPr>
              <a:t>Ebooks</a:t>
            </a:r>
            <a:r>
              <a:rPr lang="en-US" sz="2800" b="1" dirty="0">
                <a:solidFill>
                  <a:schemeClr val="accent2"/>
                </a:solidFill>
              </a:rPr>
              <a:t> (part </a:t>
            </a:r>
            <a:r>
              <a:rPr lang="en-US" sz="2800" b="1" dirty="0" smtClean="0">
                <a:solidFill>
                  <a:schemeClr val="accent2"/>
                </a:solidFill>
              </a:rPr>
              <a:t>1): EPUB Accessibility</a:t>
            </a:r>
            <a:endParaRPr lang="en-US" sz="2800" dirty="0"/>
          </a:p>
        </p:txBody>
      </p:sp>
    </p:spTree>
    <p:extLst>
      <p:ext uri="{BB962C8B-B14F-4D97-AF65-F5344CB8AC3E}">
        <p14:creationId xmlns:p14="http://schemas.microsoft.com/office/powerpoint/2010/main" val="537280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50" y="449263"/>
            <a:ext cx="7537450" cy="584200"/>
          </a:xfrm>
        </p:spPr>
        <p:txBody>
          <a:bodyPr/>
          <a:lstStyle/>
          <a:p>
            <a:pPr eaLnBrk="1" hangingPunct="1"/>
            <a:r>
              <a:rPr lang="en-US" altLang="x-none" sz="3200">
                <a:latin typeface="Whitney Book" charset="0"/>
                <a:ea typeface="MS PGothic" charset="-128"/>
                <a:cs typeface="Whitney Book" charset="0"/>
              </a:rPr>
              <a:t>WCAG 2.0</a:t>
            </a:r>
          </a:p>
        </p:txBody>
      </p:sp>
      <p:sp>
        <p:nvSpPr>
          <p:cNvPr id="3" name="Content Placeholder 2"/>
          <p:cNvSpPr>
            <a:spLocks noGrp="1"/>
          </p:cNvSpPr>
          <p:nvPr>
            <p:ph idx="1"/>
          </p:nvPr>
        </p:nvSpPr>
        <p:spPr>
          <a:xfrm>
            <a:off x="303213" y="3124200"/>
            <a:ext cx="8458200" cy="1600200"/>
          </a:xfrm>
        </p:spPr>
        <p:txBody>
          <a:bodyPr/>
          <a:lstStyle/>
          <a:p>
            <a:pPr marL="0" indent="0" algn="ctr" eaLnBrk="1" hangingPunct="1">
              <a:buFont typeface="Lucida Grande" charset="0"/>
              <a:buNone/>
            </a:pPr>
            <a:r>
              <a:rPr lang="en-US" altLang="x-none" sz="4400">
                <a:latin typeface="Whitney Book" charset="0"/>
                <a:ea typeface="MS PGothic" charset="-128"/>
                <a:cs typeface="Whitney Book" charset="0"/>
              </a:rPr>
              <a:t>LEVEL - A</a:t>
            </a:r>
          </a:p>
        </p:txBody>
      </p:sp>
      <p:pic>
        <p:nvPicPr>
          <p:cNvPr id="5" name="Picture 4" title="WCAG 2.0 W3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4450"/>
            <a:ext cx="1371600" cy="989013"/>
          </a:xfrm>
          <a:prstGeom prst="rect">
            <a:avLst/>
          </a:prstGeom>
        </p:spPr>
      </p:pic>
    </p:spTree>
    <p:extLst>
      <p:ext uri="{BB962C8B-B14F-4D97-AF65-F5344CB8AC3E}">
        <p14:creationId xmlns:p14="http://schemas.microsoft.com/office/powerpoint/2010/main" val="303038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50" y="449263"/>
            <a:ext cx="7537450" cy="584200"/>
          </a:xfrm>
        </p:spPr>
        <p:txBody>
          <a:bodyPr/>
          <a:lstStyle/>
          <a:p>
            <a:pPr eaLnBrk="1" hangingPunct="1"/>
            <a:r>
              <a:rPr lang="en-US" altLang="x-none" sz="3200">
                <a:latin typeface="Whitney Book" charset="0"/>
                <a:ea typeface="MS PGothic" charset="-128"/>
                <a:cs typeface="Whitney Book" charset="0"/>
              </a:rPr>
              <a:t>WCAG 2.0 –A : Perceivable</a:t>
            </a:r>
            <a:r>
              <a:rPr lang="en-US" altLang="x-none">
                <a:latin typeface="Whitney Book" charset="0"/>
                <a:ea typeface="MS PGothic" charset="-128"/>
                <a:cs typeface="Whitney Book" charset="0"/>
              </a:rPr>
              <a:t> </a:t>
            </a:r>
          </a:p>
        </p:txBody>
      </p:sp>
      <p:sp>
        <p:nvSpPr>
          <p:cNvPr id="3" name="Content Placeholder 2"/>
          <p:cNvSpPr>
            <a:spLocks noGrp="1"/>
          </p:cNvSpPr>
          <p:nvPr>
            <p:ph idx="1"/>
          </p:nvPr>
        </p:nvSpPr>
        <p:spPr/>
        <p:txBody>
          <a:bodyPr/>
          <a:lstStyle/>
          <a:p>
            <a:pPr eaLnBrk="1" hangingPunct="1"/>
            <a:r>
              <a:rPr lang="en-US" altLang="x-none" b="1" dirty="0">
                <a:latin typeface="Whitney Book" charset="0"/>
                <a:ea typeface="MS PGothic" charset="-128"/>
                <a:cs typeface="Whitney Book" charset="0"/>
              </a:rPr>
              <a:t>1.1.1 Non-text </a:t>
            </a:r>
            <a:r>
              <a:rPr lang="en-US" altLang="x-none" b="1" dirty="0" smtClean="0">
                <a:latin typeface="Whitney Book" charset="0"/>
                <a:ea typeface="MS PGothic" charset="-128"/>
                <a:cs typeface="Whitney Book" charset="0"/>
              </a:rPr>
              <a:t>Content</a:t>
            </a:r>
          </a:p>
          <a:p>
            <a:pPr lvl="1" eaLnBrk="1" hangingPunct="1"/>
            <a:r>
              <a:rPr lang="en-US" altLang="x-none" dirty="0" smtClean="0">
                <a:latin typeface="Whitney Book" charset="0"/>
                <a:ea typeface="MS PGothic" charset="-128"/>
                <a:cs typeface="Whitney Book" charset="0"/>
              </a:rPr>
              <a:t>Image Descriptions</a:t>
            </a:r>
            <a:endParaRPr lang="en-US" altLang="x-none" dirty="0">
              <a:latin typeface="Whitney Book" charset="0"/>
              <a:ea typeface="MS PGothic" charset="-128"/>
              <a:cs typeface="Whitney Book" charset="0"/>
            </a:endParaRPr>
          </a:p>
          <a:p>
            <a:pPr eaLnBrk="1" hangingPunct="1"/>
            <a:r>
              <a:rPr lang="en-US" altLang="x-none" b="1" dirty="0" smtClean="0">
                <a:latin typeface="Whitney Book" charset="0"/>
                <a:ea typeface="MS PGothic" charset="-128"/>
                <a:cs typeface="Whitney Book" charset="0"/>
              </a:rPr>
              <a:t>1.3.1 </a:t>
            </a:r>
            <a:r>
              <a:rPr lang="en-US" altLang="x-none" b="1" dirty="0">
                <a:latin typeface="Whitney Book" charset="0"/>
                <a:ea typeface="MS PGothic" charset="-128"/>
                <a:cs typeface="Whitney Book" charset="0"/>
              </a:rPr>
              <a:t>Info and </a:t>
            </a:r>
            <a:r>
              <a:rPr lang="en-US" altLang="x-none" b="1" dirty="0" smtClean="0">
                <a:latin typeface="Whitney Book" charset="0"/>
                <a:ea typeface="MS PGothic" charset="-128"/>
                <a:cs typeface="Whitney Book" charset="0"/>
              </a:rPr>
              <a:t>Relationships </a:t>
            </a:r>
          </a:p>
          <a:p>
            <a:pPr lvl="1" eaLnBrk="1" hangingPunct="1"/>
            <a:r>
              <a:rPr lang="en-US" altLang="x-none" dirty="0" smtClean="0">
                <a:latin typeface="Whitney Book" charset="0"/>
                <a:ea typeface="MS PGothic" charset="-128"/>
                <a:cs typeface="Whitney Book" charset="0"/>
              </a:rPr>
              <a:t>Headings, Lists, Tables, Asides, Footnotes</a:t>
            </a:r>
            <a:endParaRPr lang="en-US" altLang="x-none" dirty="0">
              <a:latin typeface="Whitney Book" charset="0"/>
              <a:ea typeface="MS PGothic" charset="-128"/>
              <a:cs typeface="Whitney Book" charset="0"/>
            </a:endParaRPr>
          </a:p>
          <a:p>
            <a:pPr eaLnBrk="1" hangingPunct="1"/>
            <a:r>
              <a:rPr lang="en-US" altLang="x-none" b="1" dirty="0">
                <a:latin typeface="Whitney Book" charset="0"/>
                <a:ea typeface="MS PGothic" charset="-128"/>
                <a:cs typeface="Whitney Book" charset="0"/>
              </a:rPr>
              <a:t>1.3.2 Meaningful </a:t>
            </a:r>
            <a:r>
              <a:rPr lang="en-US" altLang="x-none" b="1" dirty="0" smtClean="0">
                <a:latin typeface="Whitney Book" charset="0"/>
                <a:ea typeface="MS PGothic" charset="-128"/>
                <a:cs typeface="Whitney Book" charset="0"/>
              </a:rPr>
              <a:t>Sequence</a:t>
            </a:r>
          </a:p>
          <a:p>
            <a:pPr lvl="1" eaLnBrk="1" hangingPunct="1"/>
            <a:r>
              <a:rPr lang="en-US" dirty="0" smtClean="0"/>
              <a:t>Spine: All </a:t>
            </a:r>
            <a:r>
              <a:rPr lang="en-US" dirty="0"/>
              <a:t>content documents are listed in the correct reading </a:t>
            </a:r>
            <a:r>
              <a:rPr lang="en-US" dirty="0" smtClean="0"/>
              <a:t>order.</a:t>
            </a:r>
            <a:endParaRPr lang="en-US" altLang="x-none" dirty="0">
              <a:latin typeface="Whitney Book" charset="0"/>
              <a:ea typeface="MS PGothic" charset="-128"/>
              <a:cs typeface="Whitney Book" charset="0"/>
            </a:endParaRPr>
          </a:p>
          <a:p>
            <a:pPr eaLnBrk="1" hangingPunct="1"/>
            <a:r>
              <a:rPr lang="en-US" b="1" dirty="0"/>
              <a:t>1.3.3 Sensory </a:t>
            </a:r>
            <a:r>
              <a:rPr lang="en-US" b="1" dirty="0" smtClean="0"/>
              <a:t>Characteristics</a:t>
            </a:r>
          </a:p>
          <a:p>
            <a:pPr lvl="1" eaLnBrk="1" hangingPunct="1"/>
            <a:r>
              <a:rPr lang="en-US" dirty="0" smtClean="0"/>
              <a:t>Identification of an </a:t>
            </a:r>
            <a:r>
              <a:rPr lang="en-US" dirty="0"/>
              <a:t>object by its </a:t>
            </a:r>
            <a:r>
              <a:rPr lang="en-US" dirty="0" smtClean="0"/>
              <a:t>color</a:t>
            </a:r>
            <a:r>
              <a:rPr lang="en-US" dirty="0"/>
              <a:t>, shape, size, </a:t>
            </a:r>
            <a:r>
              <a:rPr lang="en-US" dirty="0" smtClean="0"/>
              <a:t>position alone.</a:t>
            </a:r>
            <a:endParaRPr lang="en-US" dirty="0"/>
          </a:p>
          <a:p>
            <a:pPr eaLnBrk="1" hangingPunct="1"/>
            <a:r>
              <a:rPr lang="en-US" altLang="x-none" b="1" dirty="0" smtClean="0">
                <a:latin typeface="Whitney Book" charset="0"/>
                <a:ea typeface="MS PGothic" charset="-128"/>
                <a:cs typeface="Whitney Book" charset="0"/>
              </a:rPr>
              <a:t>1.4.1 </a:t>
            </a:r>
            <a:r>
              <a:rPr lang="en-US" altLang="x-none" b="1" dirty="0">
                <a:latin typeface="Whitney Book" charset="0"/>
                <a:ea typeface="MS PGothic" charset="-128"/>
                <a:cs typeface="Whitney Book" charset="0"/>
              </a:rPr>
              <a:t>Use of </a:t>
            </a:r>
            <a:r>
              <a:rPr lang="en-US" altLang="x-none" b="1" dirty="0" smtClean="0">
                <a:latin typeface="Whitney Book" charset="0"/>
                <a:ea typeface="MS PGothic" charset="-128"/>
                <a:cs typeface="Whitney Book" charset="0"/>
              </a:rPr>
              <a:t>Color</a:t>
            </a:r>
          </a:p>
          <a:p>
            <a:pPr lvl="1" eaLnBrk="1" hangingPunct="1"/>
            <a:r>
              <a:rPr lang="en-US" altLang="x-none" dirty="0" smtClean="0">
                <a:latin typeface="Whitney Book" charset="0"/>
                <a:ea typeface="MS PGothic" charset="-128"/>
                <a:cs typeface="Whitney Book" charset="0"/>
              </a:rPr>
              <a:t>No dependencies on perception of color</a:t>
            </a:r>
            <a:endParaRPr lang="en-US" altLang="x-none" dirty="0">
              <a:latin typeface="Whitney Book" charset="0"/>
              <a:ea typeface="MS PGothic" charset="-128"/>
              <a:cs typeface="Whitney Book" charset="0"/>
            </a:endParaRPr>
          </a:p>
          <a:p>
            <a:pPr eaLnBrk="1" hangingPunct="1"/>
            <a:endParaRPr lang="en-US" altLang="x-none" dirty="0">
              <a:latin typeface="Whitney Book" charset="0"/>
              <a:ea typeface="MS PGothic" charset="-128"/>
              <a:cs typeface="Whitney Book" charset="0"/>
            </a:endParaRPr>
          </a:p>
        </p:txBody>
      </p:sp>
      <p:pic>
        <p:nvPicPr>
          <p:cNvPr id="5" name="Picture 4" title="WCAG 2.0 W3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4450"/>
            <a:ext cx="1371600" cy="989013"/>
          </a:xfrm>
          <a:prstGeom prst="rect">
            <a:avLst/>
          </a:prstGeom>
        </p:spPr>
      </p:pic>
    </p:spTree>
    <p:extLst>
      <p:ext uri="{BB962C8B-B14F-4D97-AF65-F5344CB8AC3E}">
        <p14:creationId xmlns:p14="http://schemas.microsoft.com/office/powerpoint/2010/main" val="1758785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50" y="449263"/>
            <a:ext cx="7537450" cy="584200"/>
          </a:xfrm>
        </p:spPr>
        <p:txBody>
          <a:bodyPr/>
          <a:lstStyle/>
          <a:p>
            <a:pPr eaLnBrk="1" hangingPunct="1"/>
            <a:r>
              <a:rPr lang="en-US" altLang="x-none" sz="3200">
                <a:latin typeface="Whitney Book" charset="0"/>
                <a:ea typeface="MS PGothic" charset="-128"/>
                <a:cs typeface="Whitney Book" charset="0"/>
              </a:rPr>
              <a:t>WCAG 2.0 –A : Operable </a:t>
            </a:r>
            <a:r>
              <a:rPr lang="en-US" altLang="x-none">
                <a:latin typeface="Whitney Book" charset="0"/>
                <a:ea typeface="MS PGothic" charset="-128"/>
                <a:cs typeface="Whitney Book" charset="0"/>
              </a:rPr>
              <a:t> </a:t>
            </a:r>
          </a:p>
        </p:txBody>
      </p:sp>
      <p:sp>
        <p:nvSpPr>
          <p:cNvPr id="3" name="Content Placeholder 2"/>
          <p:cNvSpPr>
            <a:spLocks noGrp="1"/>
          </p:cNvSpPr>
          <p:nvPr>
            <p:ph idx="1"/>
          </p:nvPr>
        </p:nvSpPr>
        <p:spPr/>
        <p:txBody>
          <a:bodyPr/>
          <a:lstStyle/>
          <a:p>
            <a:pPr eaLnBrk="1" hangingPunct="1"/>
            <a:r>
              <a:rPr lang="en-US" altLang="x-none" dirty="0">
                <a:latin typeface="Whitney Book" charset="0"/>
                <a:ea typeface="MS PGothic" charset="-128"/>
                <a:cs typeface="Whitney Book" charset="0"/>
              </a:rPr>
              <a:t>2.1.1 Keyboard</a:t>
            </a:r>
          </a:p>
          <a:p>
            <a:pPr eaLnBrk="1" hangingPunct="1"/>
            <a:r>
              <a:rPr lang="en-US" altLang="x-none" dirty="0">
                <a:latin typeface="Whitney Book" charset="0"/>
                <a:ea typeface="MS PGothic" charset="-128"/>
                <a:cs typeface="Whitney Book" charset="0"/>
              </a:rPr>
              <a:t>2.1.2 No Keyboard Trap</a:t>
            </a:r>
          </a:p>
          <a:p>
            <a:pPr eaLnBrk="1" hangingPunct="1"/>
            <a:r>
              <a:rPr lang="en-US" altLang="x-none" dirty="0" smtClean="0">
                <a:latin typeface="Whitney Book" charset="0"/>
                <a:ea typeface="MS PGothic" charset="-128"/>
                <a:cs typeface="Whitney Book" charset="0"/>
              </a:rPr>
              <a:t>2.4.2 </a:t>
            </a:r>
            <a:r>
              <a:rPr lang="en-US" altLang="x-none" dirty="0">
                <a:latin typeface="Whitney Book" charset="0"/>
                <a:ea typeface="MS PGothic" charset="-128"/>
                <a:cs typeface="Whitney Book" charset="0"/>
              </a:rPr>
              <a:t>Page Titled</a:t>
            </a:r>
          </a:p>
          <a:p>
            <a:pPr eaLnBrk="1" hangingPunct="1"/>
            <a:r>
              <a:rPr lang="en-US" altLang="x-none" dirty="0">
                <a:latin typeface="Whitney Book" charset="0"/>
                <a:ea typeface="MS PGothic" charset="-128"/>
                <a:cs typeface="Whitney Book" charset="0"/>
              </a:rPr>
              <a:t>2.4.3 Focus Order</a:t>
            </a:r>
          </a:p>
          <a:p>
            <a:pPr eaLnBrk="1" hangingPunct="1"/>
            <a:r>
              <a:rPr lang="en-US" altLang="x-none" dirty="0">
                <a:latin typeface="Whitney Book" charset="0"/>
                <a:ea typeface="MS PGothic" charset="-128"/>
                <a:cs typeface="Whitney Book" charset="0"/>
              </a:rPr>
              <a:t>2.4.4 Link Purpose (In Context)</a:t>
            </a:r>
          </a:p>
          <a:p>
            <a:pPr eaLnBrk="1" hangingPunct="1"/>
            <a:endParaRPr lang="en-US" altLang="x-none" dirty="0">
              <a:latin typeface="Whitney Book" charset="0"/>
              <a:ea typeface="MS PGothic" charset="-128"/>
              <a:cs typeface="Whitney Book" charset="0"/>
            </a:endParaRPr>
          </a:p>
        </p:txBody>
      </p:sp>
      <p:pic>
        <p:nvPicPr>
          <p:cNvPr id="5" name="Picture 4" title="WCAG 2.0 W3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4450"/>
            <a:ext cx="1371600" cy="989013"/>
          </a:xfrm>
          <a:prstGeom prst="rect">
            <a:avLst/>
          </a:prstGeom>
        </p:spPr>
      </p:pic>
    </p:spTree>
    <p:extLst>
      <p:ext uri="{BB962C8B-B14F-4D97-AF65-F5344CB8AC3E}">
        <p14:creationId xmlns:p14="http://schemas.microsoft.com/office/powerpoint/2010/main" val="960490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18" y="461295"/>
            <a:ext cx="7537450" cy="584200"/>
          </a:xfrm>
        </p:spPr>
        <p:txBody>
          <a:bodyPr/>
          <a:lstStyle/>
          <a:p>
            <a:pPr eaLnBrk="1" hangingPunct="1"/>
            <a:r>
              <a:rPr lang="en-US" altLang="x-none" sz="3200">
                <a:latin typeface="Whitney Book" charset="0"/>
                <a:ea typeface="MS PGothic" charset="-128"/>
                <a:cs typeface="Whitney Book" charset="0"/>
              </a:rPr>
              <a:t>WCAG 2.0 –A : Understandable</a:t>
            </a:r>
            <a:r>
              <a:rPr lang="en-US" altLang="x-none">
                <a:latin typeface="Whitney Book" charset="0"/>
                <a:ea typeface="MS PGothic" charset="-128"/>
                <a:cs typeface="Whitney Book" charset="0"/>
              </a:rPr>
              <a:t>   </a:t>
            </a:r>
          </a:p>
        </p:txBody>
      </p:sp>
      <p:sp>
        <p:nvSpPr>
          <p:cNvPr id="3" name="Content Placeholder 2"/>
          <p:cNvSpPr>
            <a:spLocks noGrp="1"/>
          </p:cNvSpPr>
          <p:nvPr>
            <p:ph idx="1"/>
          </p:nvPr>
        </p:nvSpPr>
        <p:spPr/>
        <p:txBody>
          <a:bodyPr/>
          <a:lstStyle/>
          <a:p>
            <a:pPr eaLnBrk="1" hangingPunct="1"/>
            <a:r>
              <a:rPr lang="en-US" altLang="x-none" dirty="0">
                <a:latin typeface="Whitney Book" charset="0"/>
                <a:ea typeface="MS PGothic" charset="-128"/>
                <a:cs typeface="Whitney Book" charset="0"/>
              </a:rPr>
              <a:t>3.1.1 Language of Page</a:t>
            </a:r>
          </a:p>
          <a:p>
            <a:pPr eaLnBrk="1" hangingPunct="1"/>
            <a:r>
              <a:rPr lang="en-US" altLang="x-none" dirty="0">
                <a:latin typeface="Whitney Book" charset="0"/>
                <a:ea typeface="MS PGothic" charset="-128"/>
                <a:cs typeface="Whitney Book" charset="0"/>
              </a:rPr>
              <a:t>3.2.1 On Focus</a:t>
            </a:r>
          </a:p>
          <a:p>
            <a:pPr eaLnBrk="1" hangingPunct="1"/>
            <a:r>
              <a:rPr lang="en-US" altLang="x-none" dirty="0" smtClean="0">
                <a:latin typeface="Whitney Book" charset="0"/>
                <a:ea typeface="MS PGothic" charset="-128"/>
                <a:cs typeface="Whitney Book" charset="0"/>
              </a:rPr>
              <a:t>3.3.2 </a:t>
            </a:r>
            <a:r>
              <a:rPr lang="en-US" altLang="x-none" dirty="0">
                <a:latin typeface="Whitney Book" charset="0"/>
                <a:ea typeface="MS PGothic" charset="-128"/>
                <a:cs typeface="Whitney Book" charset="0"/>
              </a:rPr>
              <a:t>Labels or </a:t>
            </a:r>
            <a:r>
              <a:rPr lang="en-US" altLang="x-none" dirty="0" smtClean="0">
                <a:latin typeface="Whitney Book" charset="0"/>
                <a:ea typeface="MS PGothic" charset="-128"/>
                <a:cs typeface="Whitney Book" charset="0"/>
              </a:rPr>
              <a:t>Instructions</a:t>
            </a:r>
          </a:p>
          <a:p>
            <a:pPr eaLnBrk="1" hangingPunct="1"/>
            <a:r>
              <a:rPr lang="nb-NO" dirty="0"/>
              <a:t>4.1.1 </a:t>
            </a:r>
            <a:r>
              <a:rPr lang="nb-NO" dirty="0" err="1" smtClean="0"/>
              <a:t>Parsing</a:t>
            </a:r>
            <a:endParaRPr lang="nb-NO" dirty="0"/>
          </a:p>
          <a:p>
            <a:pPr lvl="1" eaLnBrk="1" hangingPunct="1"/>
            <a:r>
              <a:rPr lang="en-US" altLang="x-none" dirty="0" smtClean="0">
                <a:latin typeface="Whitney Book" charset="0"/>
                <a:ea typeface="MS PGothic" charset="-128"/>
                <a:cs typeface="Whitney Book" charset="0"/>
              </a:rPr>
              <a:t>Passes </a:t>
            </a:r>
            <a:r>
              <a:rPr lang="en-US" altLang="x-none" dirty="0" err="1" smtClean="0">
                <a:latin typeface="Whitney Book" charset="0"/>
                <a:ea typeface="MS PGothic" charset="-128"/>
                <a:cs typeface="Whitney Book" charset="0"/>
              </a:rPr>
              <a:t>EPUBCheck</a:t>
            </a:r>
            <a:r>
              <a:rPr lang="en-US" altLang="x-none" dirty="0" smtClean="0">
                <a:latin typeface="Whitney Book" charset="0"/>
                <a:ea typeface="MS PGothic" charset="-128"/>
                <a:cs typeface="Whitney Book" charset="0"/>
              </a:rPr>
              <a:t> without error</a:t>
            </a:r>
            <a:endParaRPr lang="en-US" altLang="x-none" dirty="0">
              <a:latin typeface="Whitney Book" charset="0"/>
              <a:ea typeface="MS PGothic" charset="-128"/>
              <a:cs typeface="Whitney Book" charset="0"/>
            </a:endParaRPr>
          </a:p>
          <a:p>
            <a:pPr eaLnBrk="1" hangingPunct="1"/>
            <a:endParaRPr lang="en-US" altLang="x-none" dirty="0">
              <a:latin typeface="Whitney Book" charset="0"/>
              <a:ea typeface="MS PGothic" charset="-128"/>
              <a:cs typeface="Whitney Book" charset="0"/>
            </a:endParaRPr>
          </a:p>
        </p:txBody>
      </p:sp>
      <p:pic>
        <p:nvPicPr>
          <p:cNvPr id="5" name="Picture 4" title="WCAG 2.0 W3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4450"/>
            <a:ext cx="1371600" cy="989013"/>
          </a:xfrm>
          <a:prstGeom prst="rect">
            <a:avLst/>
          </a:prstGeom>
        </p:spPr>
      </p:pic>
    </p:spTree>
    <p:extLst>
      <p:ext uri="{BB962C8B-B14F-4D97-AF65-F5344CB8AC3E}">
        <p14:creationId xmlns:p14="http://schemas.microsoft.com/office/powerpoint/2010/main" val="726164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50" y="449263"/>
            <a:ext cx="7537450" cy="584200"/>
          </a:xfrm>
        </p:spPr>
        <p:txBody>
          <a:bodyPr/>
          <a:lstStyle/>
          <a:p>
            <a:pPr eaLnBrk="1" hangingPunct="1"/>
            <a:r>
              <a:rPr lang="en-US" altLang="x-none" sz="3200">
                <a:latin typeface="Whitney Book" charset="0"/>
                <a:ea typeface="MS PGothic" charset="-128"/>
                <a:cs typeface="Whitney Book" charset="0"/>
              </a:rPr>
              <a:t>WCAG 2.0 –A : Robust </a:t>
            </a:r>
            <a:r>
              <a:rPr lang="en-US" altLang="x-none">
                <a:latin typeface="Whitney Book" charset="0"/>
                <a:ea typeface="MS PGothic" charset="-128"/>
                <a:cs typeface="Whitney Book" charset="0"/>
              </a:rPr>
              <a:t>   </a:t>
            </a:r>
          </a:p>
        </p:txBody>
      </p:sp>
      <p:sp>
        <p:nvSpPr>
          <p:cNvPr id="3" name="Content Placeholder 2"/>
          <p:cNvSpPr>
            <a:spLocks noGrp="1"/>
          </p:cNvSpPr>
          <p:nvPr>
            <p:ph idx="1"/>
          </p:nvPr>
        </p:nvSpPr>
        <p:spPr/>
        <p:txBody>
          <a:bodyPr/>
          <a:lstStyle/>
          <a:p>
            <a:pPr eaLnBrk="1" hangingPunct="1"/>
            <a:r>
              <a:rPr lang="en-US" altLang="x-none" dirty="0" smtClean="0">
                <a:latin typeface="Whitney Book" charset="0"/>
                <a:ea typeface="MS PGothic" charset="-128"/>
                <a:cs typeface="Whitney Book" charset="0"/>
              </a:rPr>
              <a:t>4.1.2 </a:t>
            </a:r>
            <a:r>
              <a:rPr lang="en-US" altLang="x-none" dirty="0">
                <a:latin typeface="Whitney Book" charset="0"/>
                <a:ea typeface="MS PGothic" charset="-128"/>
                <a:cs typeface="Whitney Book" charset="0"/>
              </a:rPr>
              <a:t>Name, Role, </a:t>
            </a:r>
            <a:r>
              <a:rPr lang="en-US" altLang="x-none" dirty="0" smtClean="0">
                <a:latin typeface="Whitney Book" charset="0"/>
                <a:ea typeface="MS PGothic" charset="-128"/>
                <a:cs typeface="Whitney Book" charset="0"/>
              </a:rPr>
              <a:t>Value</a:t>
            </a:r>
          </a:p>
          <a:p>
            <a:pPr lvl="1" eaLnBrk="1" hangingPunct="1"/>
            <a:r>
              <a:rPr lang="en-US" dirty="0"/>
              <a:t>Check that all controls have a name and role, and all states and properties necessary to for user interaction are set and function properly.</a:t>
            </a:r>
            <a:r>
              <a:rPr lang="en-US" altLang="x-none" dirty="0">
                <a:latin typeface="Whitney Book" charset="0"/>
                <a:ea typeface="MS PGothic" charset="-128"/>
                <a:cs typeface="Whitney Book" charset="0"/>
              </a:rPr>
              <a:t> </a:t>
            </a:r>
          </a:p>
          <a:p>
            <a:pPr eaLnBrk="1" hangingPunct="1"/>
            <a:endParaRPr lang="en-US" altLang="x-none" dirty="0">
              <a:latin typeface="Whitney Book" charset="0"/>
              <a:ea typeface="MS PGothic" charset="-128"/>
              <a:cs typeface="Whitney Book" charset="0"/>
            </a:endParaRPr>
          </a:p>
        </p:txBody>
      </p:sp>
      <p:pic>
        <p:nvPicPr>
          <p:cNvPr id="5" name="Picture 4" title="WCAG 2.0 W3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4450"/>
            <a:ext cx="1371600" cy="989013"/>
          </a:xfrm>
          <a:prstGeom prst="rect">
            <a:avLst/>
          </a:prstGeom>
        </p:spPr>
      </p:pic>
    </p:spTree>
    <p:extLst>
      <p:ext uri="{BB962C8B-B14F-4D97-AF65-F5344CB8AC3E}">
        <p14:creationId xmlns:p14="http://schemas.microsoft.com/office/powerpoint/2010/main" val="373819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50" y="449263"/>
            <a:ext cx="7537450" cy="584200"/>
          </a:xfrm>
        </p:spPr>
        <p:txBody>
          <a:bodyPr/>
          <a:lstStyle/>
          <a:p>
            <a:pPr eaLnBrk="1" hangingPunct="1"/>
            <a:r>
              <a:rPr lang="en-US" altLang="x-none" sz="3200">
                <a:latin typeface="Whitney Book" charset="0"/>
                <a:ea typeface="MS PGothic" charset="-128"/>
                <a:cs typeface="Whitney Book" charset="0"/>
              </a:rPr>
              <a:t>WCAG 2.0</a:t>
            </a:r>
          </a:p>
        </p:txBody>
      </p:sp>
      <p:sp>
        <p:nvSpPr>
          <p:cNvPr id="3" name="Content Placeholder 2"/>
          <p:cNvSpPr>
            <a:spLocks noGrp="1"/>
          </p:cNvSpPr>
          <p:nvPr>
            <p:ph idx="1"/>
          </p:nvPr>
        </p:nvSpPr>
        <p:spPr>
          <a:xfrm>
            <a:off x="303213" y="3124200"/>
            <a:ext cx="8458200" cy="1600200"/>
          </a:xfrm>
        </p:spPr>
        <p:txBody>
          <a:bodyPr/>
          <a:lstStyle/>
          <a:p>
            <a:pPr marL="0" indent="0" algn="ctr" eaLnBrk="1" hangingPunct="1">
              <a:buFont typeface="Lucida Grande" charset="0"/>
              <a:buNone/>
            </a:pPr>
            <a:r>
              <a:rPr lang="en-US" altLang="x-none" sz="4400">
                <a:latin typeface="Whitney Book" charset="0"/>
                <a:ea typeface="MS PGothic" charset="-128"/>
                <a:cs typeface="Whitney Book" charset="0"/>
              </a:rPr>
              <a:t>LEVEL - AA</a:t>
            </a:r>
          </a:p>
        </p:txBody>
      </p:sp>
      <p:pic>
        <p:nvPicPr>
          <p:cNvPr id="5" name="Picture 4" title="WCAG 2.0 W3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4450"/>
            <a:ext cx="1371600" cy="989013"/>
          </a:xfrm>
          <a:prstGeom prst="rect">
            <a:avLst/>
          </a:prstGeom>
        </p:spPr>
      </p:pic>
    </p:spTree>
    <p:extLst>
      <p:ext uri="{BB962C8B-B14F-4D97-AF65-F5344CB8AC3E}">
        <p14:creationId xmlns:p14="http://schemas.microsoft.com/office/powerpoint/2010/main" val="1813139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50" y="449263"/>
            <a:ext cx="7537450" cy="584200"/>
          </a:xfrm>
        </p:spPr>
        <p:txBody>
          <a:bodyPr/>
          <a:lstStyle/>
          <a:p>
            <a:pPr eaLnBrk="1" hangingPunct="1"/>
            <a:r>
              <a:rPr lang="en-US" altLang="x-none" sz="3200" dirty="0">
                <a:latin typeface="Whitney Book" charset="0"/>
                <a:ea typeface="MS PGothic" charset="-128"/>
                <a:cs typeface="Whitney Book" charset="0"/>
              </a:rPr>
              <a:t>WCAG 2.0 –AA : Perceivable </a:t>
            </a:r>
          </a:p>
        </p:txBody>
      </p:sp>
      <p:sp>
        <p:nvSpPr>
          <p:cNvPr id="3" name="Content Placeholder 2"/>
          <p:cNvSpPr>
            <a:spLocks noGrp="1"/>
          </p:cNvSpPr>
          <p:nvPr>
            <p:ph idx="1"/>
          </p:nvPr>
        </p:nvSpPr>
        <p:spPr/>
        <p:txBody>
          <a:bodyPr/>
          <a:lstStyle/>
          <a:p>
            <a:pPr eaLnBrk="1" hangingPunct="1"/>
            <a:r>
              <a:rPr lang="en-US" altLang="x-none" dirty="0" smtClean="0">
                <a:latin typeface="Whitney Book" charset="0"/>
                <a:ea typeface="MS PGothic" charset="-128"/>
                <a:cs typeface="Whitney Book" charset="0"/>
              </a:rPr>
              <a:t>1.4.3 </a:t>
            </a:r>
            <a:r>
              <a:rPr lang="en-US" altLang="x-none" dirty="0">
                <a:latin typeface="Whitney Book" charset="0"/>
                <a:ea typeface="MS PGothic" charset="-128"/>
                <a:cs typeface="Whitney Book" charset="0"/>
              </a:rPr>
              <a:t>Contrast (Minimum)</a:t>
            </a:r>
          </a:p>
          <a:p>
            <a:pPr eaLnBrk="1" hangingPunct="1"/>
            <a:r>
              <a:rPr lang="en-US" altLang="x-none" dirty="0">
                <a:latin typeface="Whitney Book" charset="0"/>
                <a:ea typeface="MS PGothic" charset="-128"/>
                <a:cs typeface="Whitney Book" charset="0"/>
              </a:rPr>
              <a:t>1.4.4 Resize text</a:t>
            </a:r>
          </a:p>
          <a:p>
            <a:pPr eaLnBrk="1" hangingPunct="1"/>
            <a:r>
              <a:rPr lang="en-US" altLang="x-none" dirty="0">
                <a:latin typeface="Whitney Book" charset="0"/>
                <a:ea typeface="MS PGothic" charset="-128"/>
                <a:cs typeface="Whitney Book" charset="0"/>
              </a:rPr>
              <a:t>1.4.5 Images of Text</a:t>
            </a:r>
          </a:p>
          <a:p>
            <a:pPr eaLnBrk="1" hangingPunct="1"/>
            <a:endParaRPr lang="en-US" altLang="x-none" dirty="0">
              <a:latin typeface="Whitney Book" charset="0"/>
              <a:ea typeface="MS PGothic" charset="-128"/>
              <a:cs typeface="Whitney Book" charset="0"/>
            </a:endParaRPr>
          </a:p>
          <a:p>
            <a:pPr eaLnBrk="1" hangingPunct="1"/>
            <a:endParaRPr lang="en-US" altLang="x-none" dirty="0">
              <a:latin typeface="Whitney Book" charset="0"/>
              <a:ea typeface="MS PGothic" charset="-128"/>
              <a:cs typeface="Whitney Book" charset="0"/>
            </a:endParaRPr>
          </a:p>
        </p:txBody>
      </p:sp>
      <p:pic>
        <p:nvPicPr>
          <p:cNvPr id="5" name="Picture 4" title="WCAG 2.0 W3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4450"/>
            <a:ext cx="1371600" cy="989013"/>
          </a:xfrm>
          <a:prstGeom prst="rect">
            <a:avLst/>
          </a:prstGeom>
        </p:spPr>
      </p:pic>
    </p:spTree>
    <p:extLst>
      <p:ext uri="{BB962C8B-B14F-4D97-AF65-F5344CB8AC3E}">
        <p14:creationId xmlns:p14="http://schemas.microsoft.com/office/powerpoint/2010/main" val="41017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50" y="449263"/>
            <a:ext cx="7537450" cy="584200"/>
          </a:xfrm>
        </p:spPr>
        <p:txBody>
          <a:bodyPr/>
          <a:lstStyle/>
          <a:p>
            <a:pPr eaLnBrk="1" hangingPunct="1"/>
            <a:r>
              <a:rPr lang="en-US" altLang="x-none" sz="3200">
                <a:latin typeface="Whitney Book" charset="0"/>
                <a:ea typeface="MS PGothic" charset="-128"/>
                <a:cs typeface="Whitney Book" charset="0"/>
              </a:rPr>
              <a:t>WCAG 2.0 –AA : Operable</a:t>
            </a:r>
            <a:r>
              <a:rPr lang="en-US" altLang="x-none">
                <a:latin typeface="Whitney Book" charset="0"/>
                <a:ea typeface="MS PGothic" charset="-128"/>
                <a:cs typeface="Whitney Book" charset="0"/>
              </a:rPr>
              <a:t>  </a:t>
            </a:r>
          </a:p>
        </p:txBody>
      </p:sp>
      <p:sp>
        <p:nvSpPr>
          <p:cNvPr id="3" name="Content Placeholder 2"/>
          <p:cNvSpPr>
            <a:spLocks noGrp="1"/>
          </p:cNvSpPr>
          <p:nvPr>
            <p:ph idx="1"/>
          </p:nvPr>
        </p:nvSpPr>
        <p:spPr/>
        <p:txBody>
          <a:bodyPr/>
          <a:lstStyle/>
          <a:p>
            <a:pPr eaLnBrk="1" hangingPunct="1"/>
            <a:r>
              <a:rPr lang="en-US" altLang="x-none">
                <a:latin typeface="Whitney Book" charset="0"/>
                <a:ea typeface="MS PGothic" charset="-128"/>
                <a:cs typeface="Whitney Book" charset="0"/>
              </a:rPr>
              <a:t>2.4.5 Multiple Ways</a:t>
            </a:r>
          </a:p>
          <a:p>
            <a:pPr eaLnBrk="1" hangingPunct="1"/>
            <a:r>
              <a:rPr lang="en-US" altLang="x-none">
                <a:latin typeface="Whitney Book" charset="0"/>
                <a:ea typeface="MS PGothic" charset="-128"/>
                <a:cs typeface="Whitney Book" charset="0"/>
              </a:rPr>
              <a:t>2.4.6 Headings and Labels</a:t>
            </a:r>
          </a:p>
          <a:p>
            <a:pPr eaLnBrk="1" hangingPunct="1"/>
            <a:r>
              <a:rPr lang="en-US" altLang="x-none">
                <a:latin typeface="Whitney Book" charset="0"/>
                <a:ea typeface="MS PGothic" charset="-128"/>
                <a:cs typeface="Whitney Book" charset="0"/>
              </a:rPr>
              <a:t>2.4.7 Focus Visible</a:t>
            </a:r>
          </a:p>
          <a:p>
            <a:pPr eaLnBrk="1" hangingPunct="1"/>
            <a:endParaRPr lang="en-US" altLang="x-none">
              <a:latin typeface="Whitney Book" charset="0"/>
              <a:ea typeface="MS PGothic" charset="-128"/>
              <a:cs typeface="Whitney Book" charset="0"/>
            </a:endParaRPr>
          </a:p>
        </p:txBody>
      </p:sp>
      <p:pic>
        <p:nvPicPr>
          <p:cNvPr id="5" name="Picture 4" title="WCAG 2.0 W3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4450"/>
            <a:ext cx="1371600" cy="989013"/>
          </a:xfrm>
          <a:prstGeom prst="rect">
            <a:avLst/>
          </a:prstGeom>
        </p:spPr>
      </p:pic>
    </p:spTree>
    <p:extLst>
      <p:ext uri="{BB962C8B-B14F-4D97-AF65-F5344CB8AC3E}">
        <p14:creationId xmlns:p14="http://schemas.microsoft.com/office/powerpoint/2010/main" val="187622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50" y="449263"/>
            <a:ext cx="7537450" cy="584200"/>
          </a:xfrm>
        </p:spPr>
        <p:txBody>
          <a:bodyPr/>
          <a:lstStyle/>
          <a:p>
            <a:pPr eaLnBrk="1" hangingPunct="1"/>
            <a:r>
              <a:rPr lang="en-US" altLang="x-none" sz="3200">
                <a:latin typeface="Whitney Book" charset="0"/>
                <a:ea typeface="MS PGothic" charset="-128"/>
                <a:cs typeface="Whitney Book" charset="0"/>
              </a:rPr>
              <a:t>WCAG 2.0 –AA : Understandable</a:t>
            </a:r>
            <a:r>
              <a:rPr lang="en-US" altLang="x-none">
                <a:latin typeface="Whitney Book" charset="0"/>
                <a:ea typeface="MS PGothic" charset="-128"/>
                <a:cs typeface="Whitney Book" charset="0"/>
              </a:rPr>
              <a:t>   </a:t>
            </a:r>
          </a:p>
        </p:txBody>
      </p:sp>
      <p:sp>
        <p:nvSpPr>
          <p:cNvPr id="3" name="Content Placeholder 2"/>
          <p:cNvSpPr>
            <a:spLocks noGrp="1"/>
          </p:cNvSpPr>
          <p:nvPr>
            <p:ph idx="1"/>
          </p:nvPr>
        </p:nvSpPr>
        <p:spPr/>
        <p:txBody>
          <a:bodyPr/>
          <a:lstStyle/>
          <a:p>
            <a:pPr eaLnBrk="1" hangingPunct="1"/>
            <a:r>
              <a:rPr lang="en-US" altLang="x-none" dirty="0">
                <a:latin typeface="Whitney Book" charset="0"/>
                <a:ea typeface="MS PGothic" charset="-128"/>
                <a:cs typeface="Whitney Book" charset="0"/>
              </a:rPr>
              <a:t>3.1.2 Language of Parts</a:t>
            </a:r>
          </a:p>
          <a:p>
            <a:pPr eaLnBrk="1" hangingPunct="1"/>
            <a:r>
              <a:rPr lang="en-US" altLang="x-none" dirty="0">
                <a:latin typeface="Whitney Book" charset="0"/>
                <a:ea typeface="MS PGothic" charset="-128"/>
                <a:cs typeface="Whitney Book" charset="0"/>
              </a:rPr>
              <a:t>3.2.3 Consistent Navigation</a:t>
            </a:r>
          </a:p>
          <a:p>
            <a:pPr eaLnBrk="1" hangingPunct="1"/>
            <a:r>
              <a:rPr lang="en-US" altLang="x-none" dirty="0">
                <a:latin typeface="Whitney Book" charset="0"/>
                <a:ea typeface="MS PGothic" charset="-128"/>
                <a:cs typeface="Whitney Book" charset="0"/>
              </a:rPr>
              <a:t>3.2.4 Consistent Identification</a:t>
            </a:r>
          </a:p>
          <a:p>
            <a:pPr eaLnBrk="1" hangingPunct="1"/>
            <a:endParaRPr lang="en-US" altLang="x-none" dirty="0">
              <a:latin typeface="Whitney Book" charset="0"/>
              <a:ea typeface="MS PGothic" charset="-128"/>
              <a:cs typeface="Whitney Book" charset="0"/>
            </a:endParaRPr>
          </a:p>
        </p:txBody>
      </p:sp>
      <p:pic>
        <p:nvPicPr>
          <p:cNvPr id="4" name="Picture 3" title="WCAG 2.0 W3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4450"/>
            <a:ext cx="1371600" cy="989013"/>
          </a:xfrm>
          <a:prstGeom prst="rect">
            <a:avLst/>
          </a:prstGeom>
        </p:spPr>
      </p:pic>
    </p:spTree>
    <p:extLst>
      <p:ext uri="{BB962C8B-B14F-4D97-AF65-F5344CB8AC3E}">
        <p14:creationId xmlns:p14="http://schemas.microsoft.com/office/powerpoint/2010/main" val="90924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46839" y="2115273"/>
          <a:ext cx="8535956" cy="4663440"/>
        </p:xfrm>
        <a:graphic>
          <a:graphicData uri="http://schemas.openxmlformats.org/drawingml/2006/table">
            <a:tbl>
              <a:tblPr firstRow="1" bandRow="1">
                <a:tableStyleId>{5C22544A-7EE6-4342-B048-85BDC9FD1C3A}</a:tableStyleId>
              </a:tblPr>
              <a:tblGrid>
                <a:gridCol w="3295518"/>
                <a:gridCol w="2844809"/>
                <a:gridCol w="2395629"/>
              </a:tblGrid>
              <a:tr h="518160">
                <a:tc>
                  <a:txBody>
                    <a:bodyPr/>
                    <a:lstStyle/>
                    <a:p>
                      <a:pPr algn="ctr"/>
                      <a:r>
                        <a:rPr lang="en-US" sz="2800" dirty="0" smtClean="0"/>
                        <a:t>Document</a:t>
                      </a:r>
                      <a:r>
                        <a:rPr lang="en-US" sz="2800" baseline="0" dirty="0" smtClean="0"/>
                        <a:t> Portions</a:t>
                      </a:r>
                      <a:endParaRPr lang="en-US" sz="2800" dirty="0"/>
                    </a:p>
                  </a:txBody>
                  <a:tcPr/>
                </a:tc>
                <a:tc>
                  <a:txBody>
                    <a:bodyPr/>
                    <a:lstStyle/>
                    <a:p>
                      <a:pPr algn="ctr"/>
                      <a:r>
                        <a:rPr lang="en-US" sz="2800" dirty="0" err="1" smtClean="0"/>
                        <a:t>Epub:type</a:t>
                      </a:r>
                      <a:r>
                        <a:rPr lang="en-US" sz="2800" dirty="0" smtClean="0"/>
                        <a:t> values</a:t>
                      </a:r>
                      <a:endParaRPr lang="en-US" sz="2800" dirty="0"/>
                    </a:p>
                  </a:txBody>
                  <a:tcPr/>
                </a:tc>
                <a:tc>
                  <a:txBody>
                    <a:bodyPr/>
                    <a:lstStyle/>
                    <a:p>
                      <a:pPr algn="ctr"/>
                      <a:r>
                        <a:rPr lang="en-US" sz="2800" dirty="0" smtClean="0"/>
                        <a:t>ARIA Roles</a:t>
                      </a:r>
                      <a:endParaRPr lang="en-US" sz="2800" dirty="0"/>
                    </a:p>
                  </a:txBody>
                  <a:tcPr/>
                </a:tc>
              </a:tr>
              <a:tr h="433493">
                <a:tc>
                  <a:txBody>
                    <a:bodyPr/>
                    <a:lstStyle/>
                    <a:p>
                      <a:r>
                        <a:rPr lang="en-US" sz="2800" dirty="0" smtClean="0"/>
                        <a:t>Cover</a:t>
                      </a:r>
                      <a:endParaRPr lang="en-US" sz="2800" dirty="0"/>
                    </a:p>
                  </a:txBody>
                  <a:tcPr/>
                </a:tc>
                <a:tc>
                  <a:txBody>
                    <a:bodyPr/>
                    <a:lstStyle/>
                    <a:p>
                      <a:r>
                        <a:rPr lang="en-US" sz="2800" dirty="0" smtClean="0"/>
                        <a:t>cover</a:t>
                      </a:r>
                      <a:endParaRPr lang="en-US" sz="2800" dirty="0"/>
                    </a:p>
                  </a:txBody>
                  <a:tcPr/>
                </a:tc>
                <a:tc>
                  <a:txBody>
                    <a:bodyPr/>
                    <a:lstStyle/>
                    <a:p>
                      <a:r>
                        <a:rPr lang="en-US" sz="2800" dirty="0" smtClean="0"/>
                        <a:t>doc-cover</a:t>
                      </a:r>
                      <a:endParaRPr lang="en-US" sz="2800" dirty="0"/>
                    </a:p>
                  </a:txBody>
                  <a:tcPr/>
                </a:tc>
              </a:tr>
              <a:tr h="433493">
                <a:tc>
                  <a:txBody>
                    <a:bodyPr/>
                    <a:lstStyle/>
                    <a:p>
                      <a:r>
                        <a:rPr lang="en-US" sz="2800" dirty="0" smtClean="0"/>
                        <a:t>Chapter</a:t>
                      </a:r>
                      <a:endParaRPr lang="en-US" sz="2800" dirty="0"/>
                    </a:p>
                  </a:txBody>
                  <a:tcPr/>
                </a:tc>
                <a:tc>
                  <a:txBody>
                    <a:bodyPr/>
                    <a:lstStyle/>
                    <a:p>
                      <a:r>
                        <a:rPr lang="en-US" sz="2800" dirty="0" smtClean="0"/>
                        <a:t>chapter</a:t>
                      </a:r>
                      <a:endParaRPr lang="en-US" sz="2800" dirty="0"/>
                    </a:p>
                  </a:txBody>
                  <a:tcPr/>
                </a:tc>
                <a:tc>
                  <a:txBody>
                    <a:bodyPr/>
                    <a:lstStyle/>
                    <a:p>
                      <a:r>
                        <a:rPr lang="en-US" sz="2800" dirty="0" smtClean="0"/>
                        <a:t>doc-chapter</a:t>
                      </a:r>
                      <a:endParaRPr lang="en-US" sz="2800" dirty="0"/>
                    </a:p>
                  </a:txBody>
                  <a:tcPr/>
                </a:tc>
              </a:tr>
              <a:tr h="433493">
                <a:tc>
                  <a:txBody>
                    <a:bodyPr/>
                    <a:lstStyle/>
                    <a:p>
                      <a:r>
                        <a:rPr lang="en-US" sz="2800" dirty="0" smtClean="0"/>
                        <a:t>Title Page</a:t>
                      </a:r>
                      <a:endParaRPr lang="en-US" sz="2800" dirty="0"/>
                    </a:p>
                  </a:txBody>
                  <a:tcPr/>
                </a:tc>
                <a:tc>
                  <a:txBody>
                    <a:bodyPr/>
                    <a:lstStyle/>
                    <a:p>
                      <a:r>
                        <a:rPr lang="en-US" sz="2800" dirty="0" err="1" smtClean="0"/>
                        <a:t>titlepage</a:t>
                      </a:r>
                      <a:endParaRPr lang="en-US" sz="2800" dirty="0"/>
                    </a:p>
                  </a:txBody>
                  <a:tcPr/>
                </a:tc>
                <a:tc>
                  <a:txBody>
                    <a:bodyPr/>
                    <a:lstStyle/>
                    <a:p>
                      <a:endParaRPr lang="en-US" sz="2800" dirty="0"/>
                    </a:p>
                  </a:txBody>
                  <a:tcPr/>
                </a:tc>
              </a:tr>
              <a:tr h="433493">
                <a:tc>
                  <a:txBody>
                    <a:bodyPr/>
                    <a:lstStyle/>
                    <a:p>
                      <a:r>
                        <a:rPr lang="en-US" sz="2800" dirty="0" smtClean="0"/>
                        <a:t>Table of Contents</a:t>
                      </a:r>
                      <a:endParaRPr lang="en-US" sz="2800" dirty="0"/>
                    </a:p>
                  </a:txBody>
                  <a:tcPr/>
                </a:tc>
                <a:tc>
                  <a:txBody>
                    <a:bodyPr/>
                    <a:lstStyle/>
                    <a:p>
                      <a:r>
                        <a:rPr lang="en-US" sz="2800" dirty="0" smtClean="0"/>
                        <a:t>toc</a:t>
                      </a:r>
                      <a:endParaRPr lang="en-US" sz="2800" dirty="0"/>
                    </a:p>
                  </a:txBody>
                  <a:tcPr/>
                </a:tc>
                <a:tc>
                  <a:txBody>
                    <a:bodyPr/>
                    <a:lstStyle/>
                    <a:p>
                      <a:r>
                        <a:rPr lang="en-US" sz="2800" dirty="0" smtClean="0"/>
                        <a:t>doc-toc</a:t>
                      </a:r>
                      <a:endParaRPr lang="en-US" sz="2800" dirty="0"/>
                    </a:p>
                  </a:txBody>
                  <a:tcPr/>
                </a:tc>
              </a:tr>
              <a:tr h="433493">
                <a:tc>
                  <a:txBody>
                    <a:bodyPr/>
                    <a:lstStyle/>
                    <a:p>
                      <a:r>
                        <a:rPr lang="en-US" sz="2800" dirty="0" smtClean="0"/>
                        <a:t>List of Images</a:t>
                      </a:r>
                      <a:endParaRPr lang="en-US" sz="2800" dirty="0"/>
                    </a:p>
                  </a:txBody>
                  <a:tcPr/>
                </a:tc>
                <a:tc>
                  <a:txBody>
                    <a:bodyPr/>
                    <a:lstStyle/>
                    <a:p>
                      <a:r>
                        <a:rPr lang="en-US" sz="2800" dirty="0" err="1" smtClean="0"/>
                        <a:t>loi</a:t>
                      </a:r>
                      <a:endParaRPr lang="en-US" sz="2800" dirty="0"/>
                    </a:p>
                  </a:txBody>
                  <a:tcPr/>
                </a:tc>
                <a:tc>
                  <a:txBody>
                    <a:bodyPr/>
                    <a:lstStyle/>
                    <a:p>
                      <a:endParaRPr lang="en-US" sz="2800" dirty="0"/>
                    </a:p>
                  </a:txBody>
                  <a:tcPr/>
                </a:tc>
              </a:tr>
              <a:tr h="433493">
                <a:tc>
                  <a:txBody>
                    <a:bodyPr/>
                    <a:lstStyle/>
                    <a:p>
                      <a:r>
                        <a:rPr lang="en-US" sz="2800" dirty="0" smtClean="0"/>
                        <a:t>Page Breaks</a:t>
                      </a:r>
                      <a:endParaRPr lang="en-US" sz="2800" dirty="0"/>
                    </a:p>
                  </a:txBody>
                  <a:tcPr/>
                </a:tc>
                <a:tc>
                  <a:txBody>
                    <a:bodyPr/>
                    <a:lstStyle/>
                    <a:p>
                      <a:r>
                        <a:rPr lang="en-US" sz="2800" dirty="0" err="1" smtClean="0"/>
                        <a:t>pagebreak</a:t>
                      </a:r>
                      <a:endParaRPr lang="en-US" sz="2800" dirty="0"/>
                    </a:p>
                  </a:txBody>
                  <a:tcPr/>
                </a:tc>
                <a:tc>
                  <a:txBody>
                    <a:bodyPr/>
                    <a:lstStyle/>
                    <a:p>
                      <a:r>
                        <a:rPr lang="en-US" sz="2800" dirty="0" smtClean="0"/>
                        <a:t>doc-</a:t>
                      </a:r>
                      <a:r>
                        <a:rPr lang="en-US" sz="2800" dirty="0" err="1" smtClean="0"/>
                        <a:t>pagebreak</a:t>
                      </a:r>
                      <a:endParaRPr lang="en-US" sz="2800" dirty="0"/>
                    </a:p>
                  </a:txBody>
                  <a:tcPr/>
                </a:tc>
              </a:tr>
              <a:tr h="433493">
                <a:tc>
                  <a:txBody>
                    <a:bodyPr/>
                    <a:lstStyle/>
                    <a:p>
                      <a:r>
                        <a:rPr lang="en-US" sz="2800" dirty="0" smtClean="0"/>
                        <a:t>End Notes</a:t>
                      </a:r>
                      <a:endParaRPr lang="en-US" sz="2800" dirty="0"/>
                    </a:p>
                  </a:txBody>
                  <a:tcPr/>
                </a:tc>
                <a:tc>
                  <a:txBody>
                    <a:bodyPr/>
                    <a:lstStyle/>
                    <a:p>
                      <a:r>
                        <a:rPr lang="en-US" sz="2800" dirty="0" err="1" smtClean="0"/>
                        <a:t>rearnotes</a:t>
                      </a:r>
                      <a:endParaRPr lang="en-US" sz="2800" dirty="0"/>
                    </a:p>
                  </a:txBody>
                  <a:tcPr/>
                </a:tc>
                <a:tc>
                  <a:txBody>
                    <a:bodyPr/>
                    <a:lstStyle/>
                    <a:p>
                      <a:r>
                        <a:rPr lang="en-US" sz="2800" dirty="0" smtClean="0"/>
                        <a:t>doc-endnote</a:t>
                      </a:r>
                      <a:endParaRPr lang="en-US" sz="2800" dirty="0"/>
                    </a:p>
                  </a:txBody>
                  <a:tcPr/>
                </a:tc>
              </a:tr>
              <a:tr h="433493">
                <a:tc>
                  <a:txBody>
                    <a:bodyPr/>
                    <a:lstStyle/>
                    <a:p>
                      <a:r>
                        <a:rPr lang="en-US" sz="2800" dirty="0" smtClean="0"/>
                        <a:t>Page List</a:t>
                      </a:r>
                      <a:endParaRPr lang="en-US" sz="2800" dirty="0"/>
                    </a:p>
                  </a:txBody>
                  <a:tcPr/>
                </a:tc>
                <a:tc>
                  <a:txBody>
                    <a:bodyPr/>
                    <a:lstStyle/>
                    <a:p>
                      <a:r>
                        <a:rPr lang="en-US" sz="2800" dirty="0" smtClean="0"/>
                        <a:t>page-list</a:t>
                      </a:r>
                      <a:endParaRPr lang="en-US" sz="2800" dirty="0"/>
                    </a:p>
                  </a:txBody>
                  <a:tcPr/>
                </a:tc>
                <a:tc>
                  <a:txBody>
                    <a:bodyPr/>
                    <a:lstStyle/>
                    <a:p>
                      <a:endParaRPr lang="en-US" sz="2800" dirty="0"/>
                    </a:p>
                  </a:txBody>
                  <a:tcPr/>
                </a:tc>
              </a:tr>
            </a:tbl>
          </a:graphicData>
        </a:graphic>
      </p:graphicFrame>
      <p:sp>
        <p:nvSpPr>
          <p:cNvPr id="3" name="Content Placeholder 2"/>
          <p:cNvSpPr>
            <a:spLocks noGrp="1"/>
          </p:cNvSpPr>
          <p:nvPr>
            <p:ph idx="1"/>
          </p:nvPr>
        </p:nvSpPr>
        <p:spPr>
          <a:xfrm>
            <a:off x="331406" y="1181583"/>
            <a:ext cx="8458200" cy="838199"/>
          </a:xfrm>
        </p:spPr>
        <p:txBody>
          <a:bodyPr/>
          <a:lstStyle/>
          <a:p>
            <a:pPr marL="0" indent="0">
              <a:buNone/>
            </a:pPr>
            <a:r>
              <a:rPr lang="en-US" dirty="0" smtClean="0"/>
              <a:t>Make sure everything is semantically marked up using HTML, ARIA roles and EPUB specific types.</a:t>
            </a:r>
          </a:p>
        </p:txBody>
      </p:sp>
      <p:sp>
        <p:nvSpPr>
          <p:cNvPr id="2" name="Title 1"/>
          <p:cNvSpPr>
            <a:spLocks noGrp="1"/>
          </p:cNvSpPr>
          <p:nvPr>
            <p:ph type="title"/>
          </p:nvPr>
        </p:nvSpPr>
        <p:spPr/>
        <p:txBody>
          <a:bodyPr/>
          <a:lstStyle/>
          <a:p>
            <a:r>
              <a:rPr lang="en-US" dirty="0" smtClean="0"/>
              <a:t>Semantic Markup &amp; ARIA</a:t>
            </a:r>
            <a:endParaRPr lang="en-US" dirty="0"/>
          </a:p>
        </p:txBody>
      </p:sp>
    </p:spTree>
    <p:extLst>
      <p:ext uri="{BB962C8B-B14F-4D97-AF65-F5344CB8AC3E}">
        <p14:creationId xmlns:p14="http://schemas.microsoft.com/office/powerpoint/2010/main" val="1048078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11905" y="4759064"/>
            <a:ext cx="5943600" cy="1184940"/>
          </a:xfrm>
          <a:prstGeom prst="rect">
            <a:avLst/>
          </a:prstGeom>
        </p:spPr>
        <p:txBody>
          <a:bodyPr wrap="square">
            <a:spAutoFit/>
          </a:bodyPr>
          <a:lstStyle/>
          <a:p>
            <a:pPr>
              <a:defRPr/>
            </a:pPr>
            <a:r>
              <a:rPr lang="en-US" altLang="en-US" b="1" dirty="0" err="1">
                <a:latin typeface="+mn-lt"/>
              </a:rPr>
              <a:t>Bookshare</a:t>
            </a:r>
            <a:r>
              <a:rPr lang="en-US" altLang="en-US" b="1" dirty="0">
                <a:latin typeface="+mn-lt"/>
              </a:rPr>
              <a:t>: </a:t>
            </a:r>
            <a:r>
              <a:rPr lang="en-US" altLang="en-US" sz="1600" dirty="0" smtClean="0">
                <a:latin typeface="+mn-lt"/>
              </a:rPr>
              <a:t>Making </a:t>
            </a:r>
            <a:r>
              <a:rPr lang="en-US" altLang="en-US" sz="1600" dirty="0">
                <a:latin typeface="+mn-lt"/>
              </a:rPr>
              <a:t>reading accessible</a:t>
            </a:r>
          </a:p>
          <a:p>
            <a:pPr>
              <a:spcBef>
                <a:spcPts val="600"/>
              </a:spcBef>
              <a:defRPr/>
            </a:pPr>
            <a:r>
              <a:rPr lang="en-US" altLang="en-US" sz="1600" dirty="0" err="1">
                <a:latin typeface="+mn-lt"/>
              </a:rPr>
              <a:t>Bookshare</a:t>
            </a:r>
            <a:r>
              <a:rPr lang="en-US" altLang="en-US" sz="1600" dirty="0">
                <a:latin typeface="+mn-lt"/>
              </a:rPr>
              <a:t> is the world’s largest library of accessible </a:t>
            </a:r>
            <a:r>
              <a:rPr lang="en-US" altLang="en-US" sz="1600" dirty="0" err="1">
                <a:latin typeface="+mn-lt"/>
              </a:rPr>
              <a:t>ebooks</a:t>
            </a:r>
            <a:r>
              <a:rPr lang="en-US" altLang="en-US" sz="1600" dirty="0">
                <a:latin typeface="+mn-lt"/>
              </a:rPr>
              <a:t> and lets people with visual, physical, and learning disabilities like dyslexia read in ways that work for them.</a:t>
            </a:r>
          </a:p>
        </p:txBody>
      </p:sp>
      <p:pic>
        <p:nvPicPr>
          <p:cNvPr id="70678" name="Picture 22" title="Woman reading on a table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455" y="4692389"/>
            <a:ext cx="2184400" cy="1219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19400" y="3124200"/>
            <a:ext cx="5943600" cy="938719"/>
          </a:xfrm>
          <a:prstGeom prst="rect">
            <a:avLst/>
          </a:prstGeom>
        </p:spPr>
        <p:txBody>
          <a:bodyPr wrap="square">
            <a:spAutoFit/>
          </a:bodyPr>
          <a:lstStyle/>
          <a:p>
            <a:pPr>
              <a:defRPr/>
            </a:pPr>
            <a:r>
              <a:rPr lang="en-US" altLang="en-US" b="1" dirty="0">
                <a:latin typeface="+mn-lt"/>
              </a:rPr>
              <a:t>DIAGRAM </a:t>
            </a:r>
            <a:r>
              <a:rPr lang="en-US" altLang="en-US" b="1" dirty="0" smtClean="0">
                <a:latin typeface="+mn-lt"/>
              </a:rPr>
              <a:t>Center: </a:t>
            </a:r>
            <a:r>
              <a:rPr lang="en-US" altLang="en-US" sz="1600" dirty="0" smtClean="0">
                <a:latin typeface="+mn-lt"/>
              </a:rPr>
              <a:t>Building </a:t>
            </a:r>
            <a:r>
              <a:rPr lang="en-US" altLang="en-US" sz="1600" dirty="0">
                <a:latin typeface="+mn-lt"/>
              </a:rPr>
              <a:t>new paths to accessibility</a:t>
            </a:r>
            <a:endParaRPr lang="en-US" altLang="en-US" dirty="0">
              <a:latin typeface="+mn-lt"/>
            </a:endParaRPr>
          </a:p>
          <a:p>
            <a:pPr>
              <a:spcBef>
                <a:spcPts val="600"/>
              </a:spcBef>
              <a:defRPr/>
            </a:pPr>
            <a:r>
              <a:rPr lang="en-US" altLang="en-US" sz="1600" dirty="0">
                <a:latin typeface="+mn-lt"/>
              </a:rPr>
              <a:t>DIAGRAM is a research and development center that creates tools, standards and best practices to support different learning needs</a:t>
            </a:r>
            <a:r>
              <a:rPr lang="en-US" altLang="en-US" sz="1600" dirty="0" smtClean="0">
                <a:latin typeface="+mn-lt"/>
              </a:rPr>
              <a:t>.</a:t>
            </a:r>
            <a:endParaRPr lang="en-US" altLang="en-US" sz="1600" dirty="0">
              <a:latin typeface="+mn-lt"/>
            </a:endParaRPr>
          </a:p>
        </p:txBody>
      </p:sp>
      <p:pic>
        <p:nvPicPr>
          <p:cNvPr id="70677" name="Picture 21" title="Hand holding an intricate filligree ball that has been printed by a 3D printer.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919" y="3030538"/>
            <a:ext cx="2176463" cy="12096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19400" y="1439530"/>
            <a:ext cx="5943600" cy="1184940"/>
          </a:xfrm>
          <a:prstGeom prst="rect">
            <a:avLst/>
          </a:prstGeom>
        </p:spPr>
        <p:txBody>
          <a:bodyPr wrap="square">
            <a:spAutoFit/>
          </a:bodyPr>
          <a:lstStyle/>
          <a:p>
            <a:pPr>
              <a:defRPr/>
            </a:pPr>
            <a:r>
              <a:rPr lang="en-US" altLang="en-US" b="1" dirty="0" smtClean="0">
                <a:latin typeface="+mn-lt"/>
              </a:rPr>
              <a:t>Born Accessible: </a:t>
            </a:r>
            <a:r>
              <a:rPr lang="en-US" altLang="en-US" sz="1600" dirty="0" smtClean="0">
                <a:latin typeface="+mn-lt"/>
              </a:rPr>
              <a:t>Creating </a:t>
            </a:r>
            <a:r>
              <a:rPr lang="en-US" altLang="en-US" sz="1600" dirty="0">
                <a:latin typeface="+mn-lt"/>
              </a:rPr>
              <a:t>accessible books from the start</a:t>
            </a:r>
            <a:endParaRPr lang="en-US" altLang="en-US" dirty="0">
              <a:latin typeface="+mn-lt"/>
            </a:endParaRPr>
          </a:p>
          <a:p>
            <a:pPr>
              <a:spcBef>
                <a:spcPts val="600"/>
              </a:spcBef>
              <a:defRPr/>
            </a:pPr>
            <a:r>
              <a:rPr lang="en-US" altLang="en-US" sz="1600" dirty="0">
                <a:latin typeface="+mn-lt"/>
              </a:rPr>
              <a:t>Born Accessible is a partnership with publishers and content creators to help them build accessibility into books when they are first created.</a:t>
            </a:r>
          </a:p>
        </p:txBody>
      </p:sp>
      <p:pic>
        <p:nvPicPr>
          <p:cNvPr id="70672" name="Picture 16" title="Woman standing in front of a large sheet of paper on a wall. The sheet has the words &quot;Publish and Promote&quot; written by hand at the top and some additional handwritten text below.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919" y="1365512"/>
            <a:ext cx="2181225" cy="1212850"/>
          </a:xfrm>
          <a:prstGeom prst="rect">
            <a:avLst/>
          </a:prstGeom>
          <a:noFill/>
          <a:extLst>
            <a:ext uri="{909E8E84-426E-40DD-AFC4-6F175D3DCCD1}">
              <a14:hiddenFill xmlns:a14="http://schemas.microsoft.com/office/drawing/2010/main">
                <a:solidFill>
                  <a:srgbClr val="FFFFFF"/>
                </a:solidFill>
              </a14:hiddenFill>
            </a:ext>
          </a:extLst>
        </p:spPr>
      </p:pic>
      <p:sp>
        <p:nvSpPr>
          <p:cNvPr id="29697" name="Title 3"/>
          <p:cNvSpPr>
            <a:spLocks noGrp="1"/>
          </p:cNvSpPr>
          <p:nvPr>
            <p:ph type="title"/>
          </p:nvPr>
        </p:nvSpPr>
        <p:spPr/>
        <p:txBody>
          <a:bodyPr/>
          <a:lstStyle/>
          <a:p>
            <a:pPr eaLnBrk="1" hangingPunct="1">
              <a:defRPr/>
            </a:pPr>
            <a:r>
              <a:rPr lang="en-US" altLang="en-US" dirty="0" err="1">
                <a:ea typeface="MS PGothic" charset="-128"/>
              </a:rPr>
              <a:t>Benetech’s</a:t>
            </a:r>
            <a:r>
              <a:rPr lang="en-US" altLang="en-US" dirty="0">
                <a:ea typeface="MS PGothic" charset="-128"/>
              </a:rPr>
              <a:t> Global Literacy Program</a:t>
            </a:r>
          </a:p>
        </p:txBody>
      </p:sp>
    </p:spTree>
    <p:extLst>
      <p:ext uri="{BB962C8B-B14F-4D97-AF65-F5344CB8AC3E}">
        <p14:creationId xmlns:p14="http://schemas.microsoft.com/office/powerpoint/2010/main" val="1192537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7139" y="449263"/>
            <a:ext cx="6705600" cy="584200"/>
          </a:xfrm>
        </p:spPr>
        <p:txBody>
          <a:bodyPr/>
          <a:lstStyle/>
          <a:p>
            <a:pPr eaLnBrk="1" hangingPunct="1"/>
            <a:r>
              <a:rPr lang="en-US" altLang="x-none" sz="3200" dirty="0" smtClean="0">
                <a:latin typeface="Whitney Book" charset="0"/>
                <a:ea typeface="MS PGothic" charset="-128"/>
                <a:cs typeface="Whitney Book" charset="0"/>
              </a:rPr>
              <a:t>Accessibility 1.0 Specification</a:t>
            </a:r>
            <a:endParaRPr lang="en-US" altLang="x-none" sz="3200" dirty="0">
              <a:latin typeface="Whitney Book" charset="0"/>
              <a:ea typeface="MS PGothic" charset="-128"/>
              <a:cs typeface="Whitney Book" charset="0"/>
            </a:endParaRPr>
          </a:p>
        </p:txBody>
      </p:sp>
      <p:sp>
        <p:nvSpPr>
          <p:cNvPr id="2" name="Content Placeholder 2"/>
          <p:cNvSpPr>
            <a:spLocks noGrp="1"/>
          </p:cNvSpPr>
          <p:nvPr>
            <p:ph idx="1"/>
          </p:nvPr>
        </p:nvSpPr>
        <p:spPr>
          <a:xfrm>
            <a:off x="311150" y="1219200"/>
            <a:ext cx="8458200" cy="5410200"/>
          </a:xfrm>
        </p:spPr>
        <p:txBody>
          <a:bodyPr/>
          <a:lstStyle/>
          <a:p>
            <a:pPr eaLnBrk="1" hangingPunct="1"/>
            <a:r>
              <a:rPr lang="en-US" altLang="x-none" sz="2800" dirty="0">
                <a:latin typeface="Whitney Book" charset="0"/>
                <a:ea typeface="MS PGothic" charset="-128"/>
                <a:cs typeface="Whitney Book" charset="0"/>
              </a:rPr>
              <a:t>Requires accessibility conformance in the EPUB publication</a:t>
            </a:r>
          </a:p>
          <a:p>
            <a:pPr eaLnBrk="1" hangingPunct="1"/>
            <a:r>
              <a:rPr lang="en-US" altLang="x-none" sz="2800" dirty="0">
                <a:latin typeface="Whitney Book" charset="0"/>
                <a:ea typeface="MS PGothic" charset="-128"/>
                <a:cs typeface="Whitney Book" charset="0"/>
              </a:rPr>
              <a:t>Builds on WCAG 2.0 with some additional publishing-specific items</a:t>
            </a:r>
          </a:p>
          <a:p>
            <a:pPr eaLnBrk="1" hangingPunct="1"/>
            <a:r>
              <a:rPr lang="en-US" altLang="x-none" sz="2800" dirty="0" smtClean="0">
                <a:latin typeface="Whitney Book" charset="0"/>
                <a:ea typeface="MS PGothic" charset="-128"/>
                <a:cs typeface="Whitney Book" charset="0"/>
              </a:rPr>
              <a:t>the </a:t>
            </a:r>
            <a:r>
              <a:rPr lang="en-US" altLang="x-none" sz="2800" dirty="0">
                <a:latin typeface="Whitney Book" charset="0"/>
                <a:ea typeface="MS PGothic" charset="-128"/>
                <a:cs typeface="Whitney Book" charset="0"/>
              </a:rPr>
              <a:t>accessibility spec applies to all versions of EPUB not just EPUB 3.1</a:t>
            </a:r>
          </a:p>
          <a:p>
            <a:pPr eaLnBrk="1" hangingPunct="1"/>
            <a:endParaRPr lang="en-US" altLang="x-none" dirty="0">
              <a:latin typeface="Whitney Book" charset="0"/>
              <a:ea typeface="MS PGothic" charset="-128"/>
              <a:cs typeface="Whitney Book" charset="0"/>
            </a:endParaRPr>
          </a:p>
        </p:txBody>
      </p:sp>
      <p:pic>
        <p:nvPicPr>
          <p:cNvPr id="3" name="Picture 2" title="WCAG 2.0 W3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4450"/>
            <a:ext cx="1371600" cy="989013"/>
          </a:xfrm>
          <a:prstGeom prst="rect">
            <a:avLst/>
          </a:prstGeom>
        </p:spPr>
      </p:pic>
      <p:pic>
        <p:nvPicPr>
          <p:cNvPr id="5" name="Picture 4" title="EPUB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939" y="71437"/>
            <a:ext cx="685800" cy="935038"/>
          </a:xfrm>
          <a:prstGeom prst="rect">
            <a:avLst/>
          </a:prstGeom>
        </p:spPr>
      </p:pic>
    </p:spTree>
    <p:extLst>
      <p:ext uri="{BB962C8B-B14F-4D97-AF65-F5344CB8AC3E}">
        <p14:creationId xmlns:p14="http://schemas.microsoft.com/office/powerpoint/2010/main" val="1394392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4800" y="257886"/>
            <a:ext cx="7537450" cy="584200"/>
          </a:xfrm>
        </p:spPr>
        <p:txBody>
          <a:bodyPr/>
          <a:lstStyle/>
          <a:p>
            <a:pPr eaLnBrk="1" hangingPunct="1"/>
            <a:r>
              <a:rPr lang="en-US" altLang="x-none" sz="3200">
                <a:latin typeface="Whitney Book" charset="0"/>
                <a:ea typeface="MS PGothic" charset="-128"/>
                <a:cs typeface="Whitney Book" charset="0"/>
              </a:rPr>
              <a:t>Concrete Examples of Some MUSTS</a:t>
            </a:r>
          </a:p>
        </p:txBody>
      </p:sp>
      <p:sp>
        <p:nvSpPr>
          <p:cNvPr id="2" name="Content Placeholder 2"/>
          <p:cNvSpPr>
            <a:spLocks noGrp="1"/>
          </p:cNvSpPr>
          <p:nvPr>
            <p:ph idx="1"/>
          </p:nvPr>
        </p:nvSpPr>
        <p:spPr>
          <a:xfrm>
            <a:off x="0" y="1039354"/>
            <a:ext cx="9144000" cy="5818645"/>
          </a:xfrm>
        </p:spPr>
        <p:txBody>
          <a:bodyPr/>
          <a:lstStyle/>
          <a:p>
            <a:pPr eaLnBrk="1" hangingPunct="1"/>
            <a:r>
              <a:rPr lang="en-US" altLang="x-none" dirty="0">
                <a:latin typeface="Whitney Book" charset="0"/>
                <a:ea typeface="MS PGothic" charset="-128"/>
                <a:cs typeface="Whitney Book" charset="0"/>
              </a:rPr>
              <a:t>All headings must be marked in the HTML as headings (critical for navigation).</a:t>
            </a:r>
          </a:p>
          <a:p>
            <a:pPr eaLnBrk="1" hangingPunct="1"/>
            <a:r>
              <a:rPr lang="en-US" altLang="x-none" dirty="0">
                <a:latin typeface="Whitney Book" charset="0"/>
                <a:ea typeface="MS PGothic" charset="-128"/>
                <a:cs typeface="Whitney Book" charset="0"/>
              </a:rPr>
              <a:t>All textual content must use HTML text markup, e.g., paragraphs, block quotes, and list items.</a:t>
            </a:r>
          </a:p>
          <a:p>
            <a:pPr eaLnBrk="1" hangingPunct="1"/>
            <a:r>
              <a:rPr lang="en-US" altLang="x-none" dirty="0">
                <a:latin typeface="Whitney Book" charset="0"/>
                <a:ea typeface="MS PGothic" charset="-128"/>
                <a:cs typeface="Whitney Book" charset="0"/>
              </a:rPr>
              <a:t>All content must be in a logical reading order.</a:t>
            </a:r>
          </a:p>
          <a:p>
            <a:pPr eaLnBrk="1" hangingPunct="1"/>
            <a:r>
              <a:rPr lang="en-US" altLang="x-none" dirty="0">
                <a:latin typeface="Whitney Book" charset="0"/>
                <a:ea typeface="MS PGothic" charset="-128"/>
                <a:cs typeface="Whitney Book" charset="0"/>
              </a:rPr>
              <a:t>Images must be marked as </a:t>
            </a:r>
            <a:r>
              <a:rPr lang="en-US" altLang="x-none" dirty="0" smtClean="0">
                <a:latin typeface="Whitney Book" charset="0"/>
                <a:ea typeface="MS PGothic" charset="-128"/>
                <a:cs typeface="Whitney Book" charset="0"/>
              </a:rPr>
              <a:t>presentation, </a:t>
            </a:r>
            <a:r>
              <a:rPr lang="en-US" altLang="x-none" dirty="0">
                <a:latin typeface="Whitney Book" charset="0"/>
                <a:ea typeface="MS PGothic" charset="-128"/>
                <a:cs typeface="Whitney Book" charset="0"/>
              </a:rPr>
              <a:t>described in surrounding </a:t>
            </a:r>
            <a:r>
              <a:rPr lang="en-US" altLang="x-none" dirty="0" smtClean="0">
                <a:latin typeface="Whitney Book" charset="0"/>
                <a:ea typeface="MS PGothic" charset="-128"/>
                <a:cs typeface="Whitney Book" charset="0"/>
              </a:rPr>
              <a:t>text, have </a:t>
            </a:r>
            <a:r>
              <a:rPr lang="en-US" altLang="x-none" dirty="0">
                <a:latin typeface="Whitney Book" charset="0"/>
                <a:ea typeface="MS PGothic" charset="-128"/>
                <a:cs typeface="Whitney Book" charset="0"/>
              </a:rPr>
              <a:t>captions, or have “alt” text</a:t>
            </a:r>
            <a:r>
              <a:rPr lang="en-US" altLang="x-none" dirty="0" smtClean="0">
                <a:latin typeface="Whitney Book" charset="0"/>
                <a:ea typeface="MS PGothic" charset="-128"/>
                <a:cs typeface="Whitney Book" charset="0"/>
              </a:rPr>
              <a:t>.</a:t>
            </a:r>
          </a:p>
          <a:p>
            <a:r>
              <a:rPr lang="en-US" altLang="x-none" dirty="0">
                <a:latin typeface="Whitney Book" charset="0"/>
                <a:ea typeface="MS PGothic" charset="-128"/>
                <a:cs typeface="Whitney Book" charset="0"/>
              </a:rPr>
              <a:t>A conformant EPUB Publication must meet the following criteria when it includes page navigation and there a print equivalent book:</a:t>
            </a:r>
          </a:p>
          <a:p>
            <a:pPr lvl="1"/>
            <a:r>
              <a:rPr lang="en-US" altLang="x-none" b="1" dirty="0" smtClean="0">
                <a:latin typeface="Whitney Book" charset="0"/>
                <a:ea typeface="Whitney Book" charset="0"/>
                <a:cs typeface="Whitney Book" charset="0"/>
              </a:rPr>
              <a:t>must</a:t>
            </a:r>
            <a:r>
              <a:rPr lang="en-US" altLang="x-none" dirty="0">
                <a:latin typeface="Whitney Book" charset="0"/>
                <a:ea typeface="Whitney Book" charset="0"/>
                <a:cs typeface="Whitney Book" charset="0"/>
              </a:rPr>
              <a:t> provide a means of locating the page break locations</a:t>
            </a:r>
          </a:p>
          <a:p>
            <a:pPr lvl="1"/>
            <a:r>
              <a:rPr lang="en-US" altLang="x-none" b="1" dirty="0" smtClean="0">
                <a:latin typeface="Whitney Book" charset="0"/>
                <a:ea typeface="Whitney Book" charset="0"/>
                <a:cs typeface="Whitney Book" charset="0"/>
              </a:rPr>
              <a:t>must</a:t>
            </a:r>
            <a:r>
              <a:rPr lang="en-US" altLang="x-none" dirty="0">
                <a:latin typeface="Whitney Book" charset="0"/>
                <a:ea typeface="Whitney Book" charset="0"/>
                <a:cs typeface="Whitney Book" charset="0"/>
              </a:rPr>
              <a:t> identify the source of the page breaks</a:t>
            </a:r>
          </a:p>
          <a:p>
            <a:pPr eaLnBrk="1" hangingPunct="1"/>
            <a:endParaRPr lang="en-US" altLang="x-none" sz="2800" dirty="0" smtClean="0">
              <a:latin typeface="Whitney Book" charset="0"/>
              <a:ea typeface="MS PGothic" charset="-128"/>
              <a:cs typeface="Whitney Book" charset="0"/>
            </a:endParaRPr>
          </a:p>
        </p:txBody>
      </p:sp>
      <p:pic>
        <p:nvPicPr>
          <p:cNvPr id="4" name="Picture 3" title="EPU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82467"/>
            <a:ext cx="685800" cy="935038"/>
          </a:xfrm>
          <a:prstGeom prst="rect">
            <a:avLst/>
          </a:prstGeom>
        </p:spPr>
      </p:pic>
    </p:spTree>
    <p:extLst>
      <p:ext uri="{BB962C8B-B14F-4D97-AF65-F5344CB8AC3E}">
        <p14:creationId xmlns:p14="http://schemas.microsoft.com/office/powerpoint/2010/main" val="1933079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50" y="-44450"/>
            <a:ext cx="7537450" cy="1077913"/>
          </a:xfrm>
        </p:spPr>
        <p:txBody>
          <a:bodyPr/>
          <a:lstStyle/>
          <a:p>
            <a:pPr eaLnBrk="1" hangingPunct="1"/>
            <a:r>
              <a:rPr lang="en-US" altLang="x-none" sz="3200" dirty="0">
                <a:latin typeface="Whitney Book" charset="0"/>
                <a:ea typeface="MS PGothic" charset="-128"/>
                <a:cs typeface="Whitney Book" charset="0"/>
              </a:rPr>
              <a:t>Discoverability:</a:t>
            </a:r>
            <a:br>
              <a:rPr lang="en-US" altLang="x-none" sz="3200" dirty="0">
                <a:latin typeface="Whitney Book" charset="0"/>
                <a:ea typeface="MS PGothic" charset="-128"/>
                <a:cs typeface="Whitney Book" charset="0"/>
              </a:rPr>
            </a:br>
            <a:r>
              <a:rPr lang="en-US" altLang="x-none" sz="3200" dirty="0">
                <a:latin typeface="Whitney Book" charset="0"/>
                <a:ea typeface="MS PGothic" charset="-128"/>
                <a:cs typeface="Whitney Book" charset="0"/>
              </a:rPr>
              <a:t>Metadata Requirements to Be Compliant</a:t>
            </a:r>
          </a:p>
        </p:txBody>
      </p:sp>
      <p:sp>
        <p:nvSpPr>
          <p:cNvPr id="3" name="Content Placeholder 2"/>
          <p:cNvSpPr>
            <a:spLocks noGrp="1"/>
          </p:cNvSpPr>
          <p:nvPr>
            <p:ph idx="1"/>
          </p:nvPr>
        </p:nvSpPr>
        <p:spPr>
          <a:xfrm>
            <a:off x="311150" y="1219200"/>
            <a:ext cx="8528050" cy="5334000"/>
          </a:xfrm>
        </p:spPr>
        <p:txBody>
          <a:bodyPr/>
          <a:lstStyle/>
          <a:p>
            <a:pPr eaLnBrk="1" hangingPunct="1"/>
            <a:r>
              <a:rPr lang="en-US" altLang="x-none" sz="2800" dirty="0">
                <a:latin typeface="Whitney Book" charset="0"/>
                <a:ea typeface="MS PGothic" charset="-128"/>
                <a:cs typeface="Whitney Book" charset="0"/>
              </a:rPr>
              <a:t>Accessibility Metadata</a:t>
            </a:r>
            <a:endParaRPr lang="en-US" altLang="x-none" sz="2800" b="1" dirty="0">
              <a:latin typeface="Whitney Book" charset="0"/>
              <a:ea typeface="MS PGothic" charset="-128"/>
              <a:cs typeface="Whitney Book" charset="0"/>
            </a:endParaRPr>
          </a:p>
          <a:p>
            <a:pPr lvl="1" eaLnBrk="1" hangingPunct="1"/>
            <a:r>
              <a:rPr lang="en-US" altLang="x-none" sz="2800" dirty="0">
                <a:latin typeface="Whitney Book" charset="0"/>
                <a:ea typeface="Whitney Book" charset="0"/>
                <a:cs typeface="Whitney Book" charset="0"/>
              </a:rPr>
              <a:t>Must include the following [</a:t>
            </a:r>
            <a:r>
              <a:rPr lang="en-US" altLang="x-none" sz="2800" b="1" dirty="0" err="1">
                <a:latin typeface="Whitney Book" charset="0"/>
                <a:ea typeface="Whitney Book" charset="0"/>
                <a:cs typeface="Whitney Book" charset="0"/>
              </a:rPr>
              <a:t>schema.org</a:t>
            </a:r>
            <a:r>
              <a:rPr lang="en-US" altLang="x-none" sz="2800" dirty="0">
                <a:latin typeface="Whitney Book" charset="0"/>
                <a:ea typeface="Whitney Book" charset="0"/>
                <a:cs typeface="Whitney Book" charset="0"/>
              </a:rPr>
              <a:t>] metadata:</a:t>
            </a:r>
          </a:p>
          <a:p>
            <a:pPr lvl="2" eaLnBrk="1" hangingPunct="1"/>
            <a:r>
              <a:rPr lang="en-US" altLang="x-none" sz="2800" b="1" dirty="0" err="1">
                <a:latin typeface="Whitney Book" charset="0"/>
                <a:ea typeface="Whitney Book" charset="0"/>
                <a:cs typeface="Whitney Book" charset="0"/>
              </a:rPr>
              <a:t>accessMode</a:t>
            </a:r>
            <a:r>
              <a:rPr lang="en-US" altLang="x-none" sz="2800" dirty="0">
                <a:latin typeface="Whitney Book" charset="0"/>
                <a:ea typeface="Whitney Book" charset="0"/>
                <a:cs typeface="Whitney Book" charset="0"/>
              </a:rPr>
              <a:t> </a:t>
            </a:r>
          </a:p>
          <a:p>
            <a:pPr lvl="2" eaLnBrk="1" hangingPunct="1"/>
            <a:r>
              <a:rPr lang="en-US" altLang="x-none" sz="2800" b="1" dirty="0" err="1">
                <a:latin typeface="Whitney Book" charset="0"/>
                <a:ea typeface="Whitney Book" charset="0"/>
                <a:cs typeface="Whitney Book" charset="0"/>
              </a:rPr>
              <a:t>accessibilityFeature</a:t>
            </a:r>
            <a:endParaRPr lang="en-US" altLang="x-none" sz="2800" dirty="0">
              <a:latin typeface="Whitney Book" charset="0"/>
              <a:ea typeface="Whitney Book" charset="0"/>
              <a:cs typeface="Whitney Book" charset="0"/>
            </a:endParaRPr>
          </a:p>
          <a:p>
            <a:pPr lvl="2" eaLnBrk="1" hangingPunct="1"/>
            <a:r>
              <a:rPr lang="en-US" altLang="x-none" sz="2800" b="1" dirty="0" err="1">
                <a:latin typeface="Whitney Book" charset="0"/>
                <a:ea typeface="Whitney Book" charset="0"/>
                <a:cs typeface="Whitney Book" charset="0"/>
              </a:rPr>
              <a:t>accessibilityHazard</a:t>
            </a:r>
            <a:endParaRPr lang="en-US" altLang="x-none" sz="2800" dirty="0">
              <a:latin typeface="Whitney Book" charset="0"/>
              <a:ea typeface="Whitney Book" charset="0"/>
              <a:cs typeface="Whitney Book" charset="0"/>
            </a:endParaRPr>
          </a:p>
          <a:p>
            <a:pPr lvl="2" eaLnBrk="1" hangingPunct="1"/>
            <a:r>
              <a:rPr lang="en-US" altLang="x-none" sz="2800" b="1" dirty="0" err="1">
                <a:latin typeface="Whitney Book" charset="0"/>
                <a:ea typeface="Whitney Book" charset="0"/>
                <a:cs typeface="Whitney Book" charset="0"/>
              </a:rPr>
              <a:t>accessibilitySummary</a:t>
            </a:r>
            <a:endParaRPr lang="en-US" altLang="x-none" sz="2800" b="1" dirty="0">
              <a:latin typeface="Whitney Book" charset="0"/>
              <a:ea typeface="Whitney Book" charset="0"/>
              <a:cs typeface="Whitney Book" charset="0"/>
            </a:endParaRPr>
          </a:p>
          <a:p>
            <a:pPr lvl="1" eaLnBrk="1" hangingPunct="1"/>
            <a:r>
              <a:rPr lang="en-US" altLang="x-none" sz="3000" dirty="0">
                <a:latin typeface="Whitney Book" charset="0"/>
                <a:ea typeface="Whitney Book" charset="0"/>
                <a:cs typeface="Whitney Book" charset="0"/>
              </a:rPr>
              <a:t>Recommended metadata:</a:t>
            </a:r>
          </a:p>
          <a:p>
            <a:pPr lvl="2" eaLnBrk="1" hangingPunct="1"/>
            <a:r>
              <a:rPr lang="en-US" altLang="x-none" sz="2800" b="1" dirty="0" err="1">
                <a:latin typeface="Whitney Book" charset="0"/>
                <a:ea typeface="Whitney Book" charset="0"/>
                <a:cs typeface="Whitney Book" charset="0"/>
              </a:rPr>
              <a:t>accessModeSufficient</a:t>
            </a:r>
            <a:endParaRPr lang="en-US" altLang="x-none" sz="2800" dirty="0">
              <a:latin typeface="Whitney Book" charset="0"/>
              <a:ea typeface="Whitney Book" charset="0"/>
              <a:cs typeface="Whitney Book" charset="0"/>
            </a:endParaRPr>
          </a:p>
          <a:p>
            <a:pPr eaLnBrk="1" hangingPunct="1"/>
            <a:endParaRPr lang="en-US" altLang="x-none" dirty="0">
              <a:latin typeface="Whitney Book" charset="0"/>
              <a:ea typeface="MS PGothic" charset="-128"/>
              <a:cs typeface="Whitney Book" charset="0"/>
            </a:endParaRPr>
          </a:p>
          <a:p>
            <a:pPr eaLnBrk="1" hangingPunct="1"/>
            <a:endParaRPr lang="en-US" altLang="x-none" dirty="0">
              <a:latin typeface="Whitney Book" charset="0"/>
              <a:ea typeface="MS PGothic" charset="-128"/>
              <a:cs typeface="Whitney Book" charset="0"/>
            </a:endParaRPr>
          </a:p>
          <a:p>
            <a:pPr eaLnBrk="1" hangingPunct="1"/>
            <a:endParaRPr lang="en-US" altLang="x-none" b="1" dirty="0">
              <a:latin typeface="Whitney Book" charset="0"/>
              <a:ea typeface="MS PGothic" charset="-128"/>
              <a:cs typeface="Whitney Book" charset="0"/>
            </a:endParaRPr>
          </a:p>
          <a:p>
            <a:pPr eaLnBrk="1" hangingPunct="1"/>
            <a:endParaRPr lang="en-US" altLang="x-none" dirty="0">
              <a:latin typeface="Whitney Book" charset="0"/>
              <a:ea typeface="MS PGothic" charset="-128"/>
              <a:cs typeface="Whitney Book" charset="0"/>
            </a:endParaRPr>
          </a:p>
          <a:p>
            <a:pPr eaLnBrk="1" hangingPunct="1"/>
            <a:endParaRPr lang="en-US" altLang="x-none" dirty="0">
              <a:latin typeface="Whitney Book" charset="0"/>
              <a:ea typeface="MS PGothic" charset="-128"/>
              <a:cs typeface="Whitney Book" charset="0"/>
            </a:endParaRPr>
          </a:p>
          <a:p>
            <a:pPr eaLnBrk="1" hangingPunct="1"/>
            <a:endParaRPr lang="en-US" altLang="x-none" dirty="0">
              <a:latin typeface="Whitney Book" charset="0"/>
              <a:ea typeface="MS PGothic" charset="-128"/>
              <a:cs typeface="Whitney Book" charset="0"/>
            </a:endParaRPr>
          </a:p>
        </p:txBody>
      </p:sp>
      <p:pic>
        <p:nvPicPr>
          <p:cNvPr id="4" name="Picture 3" title="EPU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98425"/>
            <a:ext cx="685800" cy="935038"/>
          </a:xfrm>
          <a:prstGeom prst="rect">
            <a:avLst/>
          </a:prstGeom>
        </p:spPr>
      </p:pic>
    </p:spTree>
    <p:extLst>
      <p:ext uri="{BB962C8B-B14F-4D97-AF65-F5344CB8AC3E}">
        <p14:creationId xmlns:p14="http://schemas.microsoft.com/office/powerpoint/2010/main" val="799409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2971800"/>
            <a:ext cx="8839200" cy="1600200"/>
          </a:xfrm>
        </p:spPr>
        <p:txBody>
          <a:bodyPr/>
          <a:lstStyle/>
          <a:p>
            <a:pPr marL="0" indent="0" algn="ctr">
              <a:buNone/>
            </a:pPr>
            <a:r>
              <a:rPr lang="en-US" sz="9600" dirty="0" smtClean="0"/>
              <a:t>Guidelines</a:t>
            </a:r>
            <a:endParaRPr lang="en-US" sz="9600" dirty="0"/>
          </a:p>
        </p:txBody>
      </p:sp>
    </p:spTree>
    <p:extLst>
      <p:ext uri="{BB962C8B-B14F-4D97-AF65-F5344CB8AC3E}">
        <p14:creationId xmlns:p14="http://schemas.microsoft.com/office/powerpoint/2010/main" val="1202443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50" y="22632"/>
            <a:ext cx="5403850" cy="1010832"/>
          </a:xfrm>
        </p:spPr>
        <p:txBody>
          <a:bodyPr/>
          <a:lstStyle/>
          <a:p>
            <a:r>
              <a:rPr lang="en-US" dirty="0" smtClean="0"/>
              <a:t>BISG Quick Start Guide--Top Tips (1 of 2)</a:t>
            </a:r>
            <a:endParaRPr lang="en-US" dirty="0"/>
          </a:p>
        </p:txBody>
      </p:sp>
      <p:sp>
        <p:nvSpPr>
          <p:cNvPr id="4" name="Content Placeholder 2"/>
          <p:cNvSpPr>
            <a:spLocks noGrp="1"/>
          </p:cNvSpPr>
          <p:nvPr>
            <p:ph idx="1"/>
          </p:nvPr>
        </p:nvSpPr>
        <p:spPr/>
        <p:txBody>
          <a:bodyPr/>
          <a:lstStyle/>
          <a:p>
            <a:pPr marL="457200" indent="-457200">
              <a:buFont typeface="+mj-lt"/>
              <a:buAutoNum type="arabicPeriod"/>
            </a:pPr>
            <a:r>
              <a:rPr lang="en-US" dirty="0" smtClean="0"/>
              <a:t>Use HTML5</a:t>
            </a:r>
          </a:p>
          <a:p>
            <a:pPr marL="457200" indent="-457200">
              <a:buFont typeface="+mj-lt"/>
              <a:buAutoNum type="arabicPeriod"/>
            </a:pPr>
            <a:r>
              <a:rPr lang="en-US" dirty="0"/>
              <a:t>Use HTML5 </a:t>
            </a:r>
            <a:r>
              <a:rPr lang="en-US" dirty="0" smtClean="0"/>
              <a:t>headings (H1 – H6)</a:t>
            </a:r>
          </a:p>
          <a:p>
            <a:pPr marL="457200" indent="-457200">
              <a:buFont typeface="+mj-lt"/>
              <a:buAutoNum type="arabicPeriod"/>
            </a:pPr>
            <a:r>
              <a:rPr lang="en-US" dirty="0" smtClean="0"/>
              <a:t>Use </a:t>
            </a:r>
            <a:r>
              <a:rPr lang="en-US" dirty="0"/>
              <a:t>HTML5 tags and EPUB 3 structural </a:t>
            </a:r>
            <a:r>
              <a:rPr lang="en-US" dirty="0" smtClean="0"/>
              <a:t>semantics</a:t>
            </a:r>
          </a:p>
          <a:p>
            <a:pPr marL="457200" indent="-457200">
              <a:buFont typeface="+mj-lt"/>
              <a:buAutoNum type="arabicPeriod"/>
            </a:pPr>
            <a:r>
              <a:rPr lang="en-US" dirty="0" smtClean="0"/>
              <a:t>Provide </a:t>
            </a:r>
            <a:r>
              <a:rPr lang="en-US" dirty="0"/>
              <a:t>complete </a:t>
            </a:r>
            <a:r>
              <a:rPr lang="en-US" dirty="0" smtClean="0"/>
              <a:t>navigation</a:t>
            </a:r>
          </a:p>
          <a:p>
            <a:pPr marL="457200" indent="-457200">
              <a:buFont typeface="+mj-lt"/>
              <a:buAutoNum type="arabicPeriod"/>
            </a:pPr>
            <a:r>
              <a:rPr lang="en-US" dirty="0" smtClean="0"/>
              <a:t>Provide </a:t>
            </a:r>
            <a:r>
              <a:rPr lang="en-US" dirty="0"/>
              <a:t>content in a logical reading </a:t>
            </a:r>
            <a:r>
              <a:rPr lang="en-US" dirty="0" smtClean="0"/>
              <a:t>order</a:t>
            </a:r>
          </a:p>
          <a:p>
            <a:pPr marL="457200" indent="-457200">
              <a:buFont typeface="+mj-lt"/>
              <a:buAutoNum type="arabicPeriod"/>
            </a:pPr>
            <a:r>
              <a:rPr lang="en-US" dirty="0" smtClean="0"/>
              <a:t>Separate </a:t>
            </a:r>
            <a:r>
              <a:rPr lang="en-US" dirty="0"/>
              <a:t>presentation from </a:t>
            </a:r>
            <a:r>
              <a:rPr lang="en-US" dirty="0" smtClean="0"/>
              <a:t>content</a:t>
            </a:r>
          </a:p>
          <a:p>
            <a:pPr marL="457200" indent="-457200">
              <a:buFont typeface="+mj-lt"/>
              <a:buAutoNum type="arabicPeriod"/>
            </a:pPr>
            <a:r>
              <a:rPr lang="en-US" dirty="0" smtClean="0"/>
              <a:t>Do </a:t>
            </a:r>
            <a:r>
              <a:rPr lang="en-US" dirty="0"/>
              <a:t>not use images to represent </a:t>
            </a:r>
            <a:r>
              <a:rPr lang="en-US" dirty="0" smtClean="0"/>
              <a:t>tables</a:t>
            </a:r>
          </a:p>
          <a:p>
            <a:pPr marL="457200" indent="-457200">
              <a:buFont typeface="+mj-lt"/>
              <a:buAutoNum type="arabicPeriod"/>
            </a:pPr>
            <a:r>
              <a:rPr lang="en-US" dirty="0" smtClean="0"/>
              <a:t>Use </a:t>
            </a:r>
            <a:r>
              <a:rPr lang="en-US" dirty="0"/>
              <a:t>correct markup for decorative </a:t>
            </a:r>
            <a:r>
              <a:rPr lang="en-US" dirty="0" smtClean="0"/>
              <a:t>images</a:t>
            </a:r>
          </a:p>
          <a:p>
            <a:pPr marL="457200" indent="-457200">
              <a:buFont typeface="+mj-lt"/>
              <a:buAutoNum type="arabicPeriod"/>
            </a:pPr>
            <a:r>
              <a:rPr lang="en-US" dirty="0" smtClean="0"/>
              <a:t>Use </a:t>
            </a:r>
            <a:r>
              <a:rPr lang="en-US" dirty="0"/>
              <a:t>image descriptions for complex, content-rich </a:t>
            </a:r>
            <a:r>
              <a:rPr lang="en-US" dirty="0" smtClean="0"/>
              <a:t>images</a:t>
            </a:r>
          </a:p>
          <a:p>
            <a:pPr marL="457200" indent="-457200">
              <a:buFont typeface="+mj-lt"/>
              <a:buAutoNum type="arabicPeriod"/>
            </a:pPr>
            <a:endParaRPr lang="en-US" dirty="0"/>
          </a:p>
        </p:txBody>
      </p:sp>
      <p:pic>
        <p:nvPicPr>
          <p:cNvPr id="3" name="Content Placeholder 16" title="Book Industry Study Guide (BISG) Logo"/>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867400" y="59550"/>
            <a:ext cx="2180404" cy="973914"/>
          </a:xfrm>
          <a:prstGeom prst="rect">
            <a:avLst/>
          </a:prstGeom>
          <a:noFill/>
          <a:ln w="9525">
            <a:noFill/>
            <a:miter lim="800000"/>
            <a:headEnd/>
            <a:tailEnd/>
          </a:ln>
        </p:spPr>
      </p:pic>
    </p:spTree>
    <p:extLst>
      <p:ext uri="{BB962C8B-B14F-4D97-AF65-F5344CB8AC3E}">
        <p14:creationId xmlns:p14="http://schemas.microsoft.com/office/powerpoint/2010/main" val="16405676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50" y="79357"/>
            <a:ext cx="5403850" cy="954107"/>
          </a:xfrm>
        </p:spPr>
        <p:txBody>
          <a:bodyPr/>
          <a:lstStyle/>
          <a:p>
            <a:r>
              <a:rPr lang="en-US" dirty="0" smtClean="0"/>
              <a:t>BISG Quick Start Guide--Top Tips (2 of 2)</a:t>
            </a:r>
            <a:endParaRPr lang="en-US" dirty="0"/>
          </a:p>
        </p:txBody>
      </p:sp>
      <p:sp>
        <p:nvSpPr>
          <p:cNvPr id="4" name="Content Placeholder 2"/>
          <p:cNvSpPr>
            <a:spLocks noGrp="1"/>
          </p:cNvSpPr>
          <p:nvPr>
            <p:ph idx="1"/>
          </p:nvPr>
        </p:nvSpPr>
        <p:spPr>
          <a:xfrm>
            <a:off x="311150" y="1219200"/>
            <a:ext cx="8458200" cy="5410200"/>
          </a:xfrm>
        </p:spPr>
        <p:txBody>
          <a:bodyPr/>
          <a:lstStyle/>
          <a:p>
            <a:pPr marL="457200" indent="-457200">
              <a:buFont typeface="+mj-lt"/>
              <a:buAutoNum type="arabicPeriod" startAt="10"/>
            </a:pPr>
            <a:r>
              <a:rPr lang="en-US" dirty="0" smtClean="0"/>
              <a:t>Use </a:t>
            </a:r>
            <a:r>
              <a:rPr lang="en-US" dirty="0"/>
              <a:t>page numbers when there is a print equivalent</a:t>
            </a:r>
          </a:p>
          <a:p>
            <a:pPr marL="457200" indent="-457200">
              <a:buFont typeface="+mj-lt"/>
              <a:buAutoNum type="arabicPeriod" startAt="10"/>
            </a:pPr>
            <a:r>
              <a:rPr lang="en-US" dirty="0" smtClean="0"/>
              <a:t>Define </a:t>
            </a:r>
            <a:r>
              <a:rPr lang="en-US" dirty="0"/>
              <a:t>the language(s)</a:t>
            </a:r>
          </a:p>
          <a:p>
            <a:pPr marL="457200" indent="-457200">
              <a:buFont typeface="+mj-lt"/>
              <a:buAutoNum type="arabicPeriod" startAt="10"/>
            </a:pPr>
            <a:r>
              <a:rPr lang="en-US" dirty="0" smtClean="0"/>
              <a:t>Consider </a:t>
            </a:r>
            <a:r>
              <a:rPr lang="en-US" dirty="0"/>
              <a:t>using the EPUB 3 </a:t>
            </a:r>
            <a:r>
              <a:rPr lang="en-US" dirty="0" smtClean="0"/>
              <a:t>“</a:t>
            </a:r>
            <a:r>
              <a:rPr lang="en-US" dirty="0"/>
              <a:t>EPUB for Education” profile</a:t>
            </a:r>
          </a:p>
          <a:p>
            <a:pPr marL="457200" indent="-457200">
              <a:buFont typeface="+mj-lt"/>
              <a:buAutoNum type="arabicPeriod" startAt="10"/>
            </a:pPr>
            <a:r>
              <a:rPr lang="en-US" dirty="0" smtClean="0"/>
              <a:t>Use </a:t>
            </a:r>
            <a:r>
              <a:rPr lang="en-US" dirty="0"/>
              <a:t>MathML</a:t>
            </a:r>
          </a:p>
          <a:p>
            <a:pPr marL="457200" indent="-457200">
              <a:buFont typeface="+mj-lt"/>
              <a:buAutoNum type="arabicPeriod" startAt="10"/>
            </a:pPr>
            <a:r>
              <a:rPr lang="en-US" dirty="0" smtClean="0"/>
              <a:t>Provide </a:t>
            </a:r>
            <a:r>
              <a:rPr lang="en-US" dirty="0"/>
              <a:t>alternative access to media content</a:t>
            </a:r>
          </a:p>
          <a:p>
            <a:pPr marL="457200" indent="-457200">
              <a:buFont typeface="+mj-lt"/>
              <a:buAutoNum type="arabicPeriod" startAt="10"/>
            </a:pPr>
            <a:r>
              <a:rPr lang="en-US" dirty="0" smtClean="0"/>
              <a:t>Make interactive </a:t>
            </a:r>
            <a:r>
              <a:rPr lang="en-US" dirty="0"/>
              <a:t>content accessible </a:t>
            </a:r>
          </a:p>
          <a:p>
            <a:pPr marL="457200" indent="-457200">
              <a:buFont typeface="+mj-lt"/>
              <a:buAutoNum type="arabicPeriod" startAt="10"/>
            </a:pPr>
            <a:r>
              <a:rPr lang="en-US" dirty="0" smtClean="0"/>
              <a:t>Use accessibility metadata</a:t>
            </a:r>
          </a:p>
          <a:p>
            <a:pPr marL="0" indent="0">
              <a:buNone/>
            </a:pPr>
            <a:r>
              <a:rPr lang="en-US" dirty="0" smtClean="0"/>
              <a:t>NOTE</a:t>
            </a:r>
            <a:r>
              <a:rPr lang="en-US" dirty="0"/>
              <a:t>: The “Top Tips” will need to be updated now that </a:t>
            </a:r>
            <a:r>
              <a:rPr lang="en-US" dirty="0" smtClean="0"/>
              <a:t>the Accessibility </a:t>
            </a:r>
            <a:r>
              <a:rPr lang="en-US" dirty="0"/>
              <a:t>1.0 Specification has been recommended. This work </a:t>
            </a:r>
            <a:r>
              <a:rPr lang="en-US" dirty="0" smtClean="0"/>
              <a:t>is </a:t>
            </a:r>
            <a:r>
              <a:rPr lang="en-US" dirty="0"/>
              <a:t>just now being launched in the BISG’s Accessible </a:t>
            </a:r>
            <a:r>
              <a:rPr lang="en-US" dirty="0" smtClean="0"/>
              <a:t>Publishing Working </a:t>
            </a:r>
            <a:r>
              <a:rPr lang="en-US" dirty="0"/>
              <a:t>Group.</a:t>
            </a:r>
          </a:p>
          <a:p>
            <a:pPr marL="457200" indent="-457200">
              <a:buFont typeface="+mj-lt"/>
              <a:buAutoNum type="arabicPeriod"/>
            </a:pPr>
            <a:endParaRPr lang="en-US" dirty="0"/>
          </a:p>
        </p:txBody>
      </p:sp>
      <p:pic>
        <p:nvPicPr>
          <p:cNvPr id="3" name="Content Placeholder 16" title="Book Industry Study Guide (BISG) Logo"/>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867400" y="59550"/>
            <a:ext cx="2180404" cy="973914"/>
          </a:xfrm>
          <a:prstGeom prst="rect">
            <a:avLst/>
          </a:prstGeom>
          <a:noFill/>
          <a:ln w="9525">
            <a:noFill/>
            <a:miter lim="800000"/>
            <a:headEnd/>
            <a:tailEnd/>
          </a:ln>
        </p:spPr>
      </p:pic>
    </p:spTree>
    <p:extLst>
      <p:ext uri="{BB962C8B-B14F-4D97-AF65-F5344CB8AC3E}">
        <p14:creationId xmlns:p14="http://schemas.microsoft.com/office/powerpoint/2010/main" val="14777816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Things to Note (1 of 3)</a:t>
            </a:r>
            <a:endParaRPr lang="en-US" dirty="0"/>
          </a:p>
        </p:txBody>
      </p:sp>
      <p:sp>
        <p:nvSpPr>
          <p:cNvPr id="3" name="Content Placeholder 2"/>
          <p:cNvSpPr>
            <a:spLocks noGrp="1"/>
          </p:cNvSpPr>
          <p:nvPr>
            <p:ph idx="1"/>
          </p:nvPr>
        </p:nvSpPr>
        <p:spPr>
          <a:xfrm>
            <a:off x="152400" y="1219200"/>
            <a:ext cx="8686800" cy="5291137"/>
          </a:xfrm>
        </p:spPr>
        <p:txBody>
          <a:bodyPr/>
          <a:lstStyle/>
          <a:p>
            <a:r>
              <a:rPr lang="en-US" sz="2800" dirty="0" smtClean="0"/>
              <a:t>Make sure all images have a short alt text try to keep under 200 characters if possible.</a:t>
            </a:r>
          </a:p>
          <a:p>
            <a:r>
              <a:rPr lang="en-US" sz="2800" dirty="0" smtClean="0"/>
              <a:t>Decorative Images must </a:t>
            </a:r>
            <a:r>
              <a:rPr lang="en-US" sz="2800" dirty="0"/>
              <a:t>have alt=“” and </a:t>
            </a:r>
            <a:r>
              <a:rPr lang="en-US" sz="2800" dirty="0" smtClean="0"/>
              <a:t>we recommend also including role</a:t>
            </a:r>
            <a:r>
              <a:rPr lang="en-US" sz="2800" dirty="0"/>
              <a:t>=“</a:t>
            </a:r>
            <a:r>
              <a:rPr lang="en-US" sz="2800" dirty="0" smtClean="0"/>
              <a:t>presentation”</a:t>
            </a:r>
            <a:endParaRPr lang="en-US" sz="2800" dirty="0" smtClean="0"/>
          </a:p>
          <a:p>
            <a:r>
              <a:rPr lang="en-US" sz="2800" dirty="0"/>
              <a:t>The hierarchy of &lt;h1&gt;–&lt;h6&gt; is often misapplied or doesn’t cascade properly. Skipped heading levels and missing top-level headers are a common mistake.</a:t>
            </a:r>
          </a:p>
          <a:p>
            <a:r>
              <a:rPr lang="en-US" sz="2800" dirty="0" smtClean="0"/>
              <a:t>Many </a:t>
            </a:r>
            <a:r>
              <a:rPr lang="en-US" sz="2800" dirty="0"/>
              <a:t>EPUBs have the &lt;title&gt; of the HTML file wrong, containing the title of the </a:t>
            </a:r>
            <a:r>
              <a:rPr lang="en-US" sz="2800" dirty="0" err="1"/>
              <a:t>ebook</a:t>
            </a:r>
            <a:r>
              <a:rPr lang="en-US" sz="2800" dirty="0"/>
              <a:t> but not that chunk of HTML.</a:t>
            </a:r>
          </a:p>
          <a:p>
            <a:endParaRPr lang="en-US" dirty="0"/>
          </a:p>
          <a:p>
            <a:endParaRPr lang="en-US" dirty="0"/>
          </a:p>
        </p:txBody>
      </p:sp>
    </p:spTree>
    <p:extLst>
      <p:ext uri="{BB962C8B-B14F-4D97-AF65-F5344CB8AC3E}">
        <p14:creationId xmlns:p14="http://schemas.microsoft.com/office/powerpoint/2010/main" val="14277635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Things to Note (</a:t>
            </a:r>
            <a:r>
              <a:rPr lang="en-US" dirty="0" smtClean="0"/>
              <a:t>2 </a:t>
            </a:r>
            <a:r>
              <a:rPr lang="en-US" dirty="0"/>
              <a:t>of </a:t>
            </a:r>
            <a:r>
              <a:rPr lang="en-US" dirty="0" smtClean="0"/>
              <a:t>3)</a:t>
            </a:r>
            <a:endParaRPr lang="en-US" dirty="0"/>
          </a:p>
        </p:txBody>
      </p:sp>
      <p:sp>
        <p:nvSpPr>
          <p:cNvPr id="3" name="Content Placeholder 2"/>
          <p:cNvSpPr>
            <a:spLocks noGrp="1"/>
          </p:cNvSpPr>
          <p:nvPr>
            <p:ph idx="1"/>
          </p:nvPr>
        </p:nvSpPr>
        <p:spPr>
          <a:xfrm>
            <a:off x="311150" y="1219200"/>
            <a:ext cx="8458200" cy="5105400"/>
          </a:xfrm>
        </p:spPr>
        <p:txBody>
          <a:bodyPr/>
          <a:lstStyle/>
          <a:p>
            <a:r>
              <a:rPr lang="en-US" sz="2800" dirty="0"/>
              <a:t>There are occasionally validation errors in EPUBs such as metadata that doesn’t meet EPUB 3 standards.</a:t>
            </a:r>
          </a:p>
          <a:p>
            <a:r>
              <a:rPr lang="en-US" sz="2800" dirty="0"/>
              <a:t>Language shifts are frequently not marked or </a:t>
            </a:r>
            <a:r>
              <a:rPr lang="en-US" sz="2800" dirty="0" smtClean="0"/>
              <a:t>marked with incorrect </a:t>
            </a:r>
            <a:r>
              <a:rPr lang="en-US" sz="2800" dirty="0"/>
              <a:t>language codes as such within the context of the HTML.</a:t>
            </a:r>
          </a:p>
          <a:p>
            <a:r>
              <a:rPr lang="en-US" sz="2800" dirty="0" smtClean="0"/>
              <a:t>Links </a:t>
            </a:r>
            <a:r>
              <a:rPr lang="en-US" sz="2800" dirty="0"/>
              <a:t>that have no visual cue and are highlighted with the same color as the text cannot be recognized. </a:t>
            </a:r>
          </a:p>
          <a:p>
            <a:r>
              <a:rPr lang="en-US" sz="2800" dirty="0"/>
              <a:t>Tabular content is frequently missing a correctly marked-up header row, which is crucial for providing context while a screen reader user is exploring a complex table.</a:t>
            </a:r>
          </a:p>
          <a:p>
            <a:endParaRPr lang="en-US" sz="2800" dirty="0"/>
          </a:p>
          <a:p>
            <a:endParaRPr lang="en-US" dirty="0"/>
          </a:p>
          <a:p>
            <a:endParaRPr lang="en-US" dirty="0"/>
          </a:p>
          <a:p>
            <a:endParaRPr lang="en-US" dirty="0"/>
          </a:p>
        </p:txBody>
      </p:sp>
    </p:spTree>
    <p:extLst>
      <p:ext uri="{BB962C8B-B14F-4D97-AF65-F5344CB8AC3E}">
        <p14:creationId xmlns:p14="http://schemas.microsoft.com/office/powerpoint/2010/main" val="440116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Things to </a:t>
            </a:r>
            <a:r>
              <a:rPr lang="en-US" dirty="0" smtClean="0"/>
              <a:t>Note (3 </a:t>
            </a:r>
            <a:r>
              <a:rPr lang="en-US" dirty="0"/>
              <a:t>of </a:t>
            </a:r>
            <a:r>
              <a:rPr lang="en-US" dirty="0" smtClean="0"/>
              <a:t>3)</a:t>
            </a:r>
            <a:endParaRPr lang="en-US" dirty="0"/>
          </a:p>
        </p:txBody>
      </p:sp>
      <p:sp>
        <p:nvSpPr>
          <p:cNvPr id="3" name="Content Placeholder 2"/>
          <p:cNvSpPr>
            <a:spLocks noGrp="1"/>
          </p:cNvSpPr>
          <p:nvPr>
            <p:ph idx="1"/>
          </p:nvPr>
        </p:nvSpPr>
        <p:spPr>
          <a:xfrm>
            <a:off x="311150" y="1219200"/>
            <a:ext cx="8458200" cy="5257800"/>
          </a:xfrm>
        </p:spPr>
        <p:txBody>
          <a:bodyPr/>
          <a:lstStyle/>
          <a:p>
            <a:r>
              <a:rPr lang="en-US" sz="2800" dirty="0" smtClean="0"/>
              <a:t>There </a:t>
            </a:r>
            <a:r>
              <a:rPr lang="en-US" sz="2800" dirty="0"/>
              <a:t>are frequently problems with color contrast from too-light display colors in headers or other holdovers from print.</a:t>
            </a:r>
          </a:p>
          <a:p>
            <a:r>
              <a:rPr lang="en-US" sz="2800" dirty="0"/>
              <a:t>Emphases/Strong and Bold/Italic are often confused with each other and thus used incorrectly.</a:t>
            </a:r>
          </a:p>
          <a:p>
            <a:r>
              <a:rPr lang="en-US" sz="2800" dirty="0"/>
              <a:t>Missing &lt;aside&gt; tags, marking content as secondary, is a frequent misstep</a:t>
            </a:r>
            <a:r>
              <a:rPr lang="en-US" sz="2800" dirty="0" smtClean="0"/>
              <a:t>.</a:t>
            </a:r>
          </a:p>
          <a:p>
            <a:r>
              <a:rPr lang="en-US" sz="2800" dirty="0" smtClean="0"/>
              <a:t>Make sure you have defined landmarks within your EPUB</a:t>
            </a:r>
            <a:endParaRPr lang="en-US" sz="2800" dirty="0"/>
          </a:p>
          <a:p>
            <a:endParaRPr lang="en-US" dirty="0"/>
          </a:p>
        </p:txBody>
      </p:sp>
    </p:spTree>
    <p:extLst>
      <p:ext uri="{BB962C8B-B14F-4D97-AF65-F5344CB8AC3E}">
        <p14:creationId xmlns:p14="http://schemas.microsoft.com/office/powerpoint/2010/main" val="11066882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Landmarks</a:t>
            </a:r>
            <a:endParaRPr lang="en-US" dirty="0"/>
          </a:p>
        </p:txBody>
      </p:sp>
      <p:sp>
        <p:nvSpPr>
          <p:cNvPr id="3" name="Content Placeholder 2"/>
          <p:cNvSpPr>
            <a:spLocks noGrp="1"/>
          </p:cNvSpPr>
          <p:nvPr>
            <p:ph idx="1"/>
          </p:nvPr>
        </p:nvSpPr>
        <p:spPr/>
        <p:txBody>
          <a:bodyPr/>
          <a:lstStyle/>
          <a:p>
            <a:r>
              <a:rPr lang="en-US" dirty="0" smtClean="0"/>
              <a:t>cover</a:t>
            </a:r>
            <a:endParaRPr lang="en-US" dirty="0" smtClean="0"/>
          </a:p>
          <a:p>
            <a:r>
              <a:rPr lang="en-US" dirty="0" err="1" smtClean="0"/>
              <a:t>titlepage</a:t>
            </a:r>
            <a:endParaRPr lang="en-US" dirty="0" smtClean="0"/>
          </a:p>
          <a:p>
            <a:r>
              <a:rPr lang="en-US" dirty="0" err="1"/>
              <a:t>f</a:t>
            </a:r>
            <a:r>
              <a:rPr lang="en-US" dirty="0" err="1" smtClean="0"/>
              <a:t>rontmatter</a:t>
            </a:r>
            <a:endParaRPr lang="en-US" dirty="0" smtClean="0"/>
          </a:p>
          <a:p>
            <a:r>
              <a:rPr lang="en-US" dirty="0" err="1" smtClean="0"/>
              <a:t>bodymatter</a:t>
            </a:r>
            <a:endParaRPr lang="en-US" dirty="0" smtClean="0"/>
          </a:p>
          <a:p>
            <a:r>
              <a:rPr lang="en-US" dirty="0" err="1" smtClean="0"/>
              <a:t>backmatter</a:t>
            </a:r>
            <a:endParaRPr lang="en-US" dirty="0" smtClean="0"/>
          </a:p>
          <a:p>
            <a:r>
              <a:rPr lang="en-US" dirty="0" smtClean="0"/>
              <a:t>Table of </a:t>
            </a:r>
            <a:r>
              <a:rPr lang="en-US" dirty="0" smtClean="0"/>
              <a:t>Contents (toc)</a:t>
            </a:r>
            <a:endParaRPr lang="en-US" dirty="0" smtClean="0"/>
          </a:p>
          <a:p>
            <a:r>
              <a:rPr lang="en-US" dirty="0" smtClean="0"/>
              <a:t>acknowledgements</a:t>
            </a:r>
            <a:endParaRPr lang="en-US" dirty="0"/>
          </a:p>
        </p:txBody>
      </p:sp>
    </p:spTree>
    <p:extLst>
      <p:ext uri="{BB962C8B-B14F-4D97-AF65-F5344CB8AC3E}">
        <p14:creationId xmlns:p14="http://schemas.microsoft.com/office/powerpoint/2010/main" val="1867319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1"/>
            <a:ext cx="8610600" cy="5029200"/>
          </a:xfrm>
        </p:spPr>
        <p:txBody>
          <a:bodyPr/>
          <a:lstStyle/>
          <a:p>
            <a:r>
              <a:rPr lang="en-US" sz="3200" dirty="0" smtClean="0"/>
              <a:t>Working in the accessibility field for over 20 years</a:t>
            </a:r>
          </a:p>
          <a:p>
            <a:r>
              <a:rPr lang="en-US" sz="3200" dirty="0" smtClean="0"/>
              <a:t>co-editor of the EPUB Accessibility 1.0 Specification</a:t>
            </a:r>
          </a:p>
          <a:p>
            <a:r>
              <a:rPr lang="en-US" sz="3200" dirty="0" smtClean="0"/>
              <a:t>contributor to the BISG’s Quick Start Guide for Accessible Publishing</a:t>
            </a:r>
          </a:p>
          <a:p>
            <a:r>
              <a:rPr lang="en-US" sz="3200" dirty="0" smtClean="0"/>
              <a:t>co-facilitator of the Digital Publishing Accessibility Task Force within the W3C</a:t>
            </a:r>
          </a:p>
        </p:txBody>
      </p:sp>
      <p:pic>
        <p:nvPicPr>
          <p:cNvPr id="4" name="Picture 3" title="headshot  of Charles LaPier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4" y="11582"/>
            <a:ext cx="1676400" cy="1117600"/>
          </a:xfrm>
          <a:prstGeom prst="rect">
            <a:avLst/>
          </a:prstGeom>
        </p:spPr>
      </p:pic>
      <p:sp>
        <p:nvSpPr>
          <p:cNvPr id="2" name="Title 1"/>
          <p:cNvSpPr>
            <a:spLocks noGrp="1"/>
          </p:cNvSpPr>
          <p:nvPr>
            <p:ph type="title"/>
          </p:nvPr>
        </p:nvSpPr>
        <p:spPr>
          <a:xfrm>
            <a:off x="1659146" y="509588"/>
            <a:ext cx="6189453" cy="523875"/>
          </a:xfrm>
        </p:spPr>
        <p:txBody>
          <a:bodyPr/>
          <a:lstStyle/>
          <a:p>
            <a:r>
              <a:rPr lang="en-US" dirty="0" smtClean="0"/>
              <a:t>About myself</a:t>
            </a:r>
            <a:endParaRPr lang="en-US" dirty="0"/>
          </a:p>
        </p:txBody>
      </p:sp>
    </p:spTree>
    <p:extLst>
      <p:ext uri="{BB962C8B-B14F-4D97-AF65-F5344CB8AC3E}">
        <p14:creationId xmlns:p14="http://schemas.microsoft.com/office/powerpoint/2010/main" val="16799321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Adding </a:t>
            </a:r>
            <a:r>
              <a:rPr lang="en-US" b="1" dirty="0" smtClean="0"/>
              <a:t>Semantics: Example Code</a:t>
            </a:r>
            <a:endParaRPr lang="en-US" b="1" dirty="0"/>
          </a:p>
        </p:txBody>
      </p:sp>
      <p:sp>
        <p:nvSpPr>
          <p:cNvPr id="3" name="Content Placeholder 2"/>
          <p:cNvSpPr>
            <a:spLocks noGrp="1"/>
          </p:cNvSpPr>
          <p:nvPr>
            <p:ph idx="1"/>
          </p:nvPr>
        </p:nvSpPr>
        <p:spPr>
          <a:xfrm>
            <a:off x="311150" y="1600200"/>
            <a:ext cx="8680450" cy="4525963"/>
          </a:xfrm>
        </p:spPr>
        <p:txBody>
          <a:bodyPr/>
          <a:lstStyle/>
          <a:p>
            <a:pPr marL="0" indent="0">
              <a:buNone/>
            </a:pPr>
            <a:r>
              <a:rPr lang="en-US" sz="2800" dirty="0" smtClean="0"/>
              <a:t>&lt;</a:t>
            </a:r>
            <a:r>
              <a:rPr lang="en-US" sz="2800" dirty="0" smtClean="0">
                <a:solidFill>
                  <a:srgbClr val="FF0000"/>
                </a:solidFill>
              </a:rPr>
              <a:t>section</a:t>
            </a:r>
            <a:r>
              <a:rPr lang="en-US" sz="2800" dirty="0" smtClean="0"/>
              <a:t> </a:t>
            </a:r>
            <a:r>
              <a:rPr lang="en-US" sz="2800" dirty="0" err="1" smtClean="0">
                <a:solidFill>
                  <a:srgbClr val="00B050"/>
                </a:solidFill>
              </a:rPr>
              <a:t>epub:type</a:t>
            </a:r>
            <a:r>
              <a:rPr lang="en-US" sz="2800" dirty="0" smtClean="0"/>
              <a:t>=“</a:t>
            </a:r>
            <a:r>
              <a:rPr lang="en-US" sz="2800" b="1" dirty="0" smtClean="0"/>
              <a:t>chapter</a:t>
            </a:r>
            <a:r>
              <a:rPr lang="en-US" sz="2800" dirty="0" smtClean="0"/>
              <a:t>” </a:t>
            </a:r>
            <a:r>
              <a:rPr lang="en-US" sz="2800" dirty="0" smtClean="0">
                <a:solidFill>
                  <a:srgbClr val="7030A0"/>
                </a:solidFill>
              </a:rPr>
              <a:t>role</a:t>
            </a:r>
            <a:r>
              <a:rPr lang="en-US" sz="2800" dirty="0" smtClean="0"/>
              <a:t>=“</a:t>
            </a:r>
            <a:r>
              <a:rPr lang="en-US" sz="2800" b="1" dirty="0" smtClean="0"/>
              <a:t>doc-chapter</a:t>
            </a:r>
            <a:r>
              <a:rPr lang="en-US" sz="2800" dirty="0" smtClean="0"/>
              <a:t>”&gt;</a:t>
            </a:r>
          </a:p>
          <a:p>
            <a:pPr marL="0" indent="0">
              <a:buNone/>
            </a:pPr>
            <a:r>
              <a:rPr lang="en-US" sz="2800" dirty="0"/>
              <a:t>	&lt;span </a:t>
            </a:r>
            <a:r>
              <a:rPr lang="en-US" sz="2800" dirty="0" err="1">
                <a:solidFill>
                  <a:srgbClr val="00B050"/>
                </a:solidFill>
              </a:rPr>
              <a:t>epub:type</a:t>
            </a:r>
            <a:r>
              <a:rPr lang="en-US" sz="2800" dirty="0"/>
              <a:t>=“</a:t>
            </a:r>
            <a:r>
              <a:rPr lang="en-US" sz="2800" b="1" dirty="0" err="1"/>
              <a:t>pagebreak</a:t>
            </a:r>
            <a:r>
              <a:rPr lang="en-US" sz="2800" dirty="0"/>
              <a:t>” id=“page2” title=“2” /&gt;</a:t>
            </a:r>
          </a:p>
          <a:p>
            <a:pPr marL="0" indent="0">
              <a:buNone/>
            </a:pPr>
            <a:r>
              <a:rPr lang="en-US" sz="2800" dirty="0"/>
              <a:t>	</a:t>
            </a:r>
            <a:r>
              <a:rPr lang="en-US" sz="2800" dirty="0" smtClean="0"/>
              <a:t>&lt;</a:t>
            </a:r>
            <a:r>
              <a:rPr lang="en-US" sz="2800" dirty="0" smtClean="0">
                <a:solidFill>
                  <a:schemeClr val="tx2">
                    <a:lumMod val="50000"/>
                    <a:lumOff val="50000"/>
                  </a:schemeClr>
                </a:solidFill>
              </a:rPr>
              <a:t>h1</a:t>
            </a:r>
            <a:r>
              <a:rPr lang="en-US" sz="2800" dirty="0" smtClean="0"/>
              <a:t>&gt;Chapter 1: Introduction&lt;/</a:t>
            </a:r>
            <a:r>
              <a:rPr lang="en-US" sz="2800" dirty="0" smtClean="0">
                <a:solidFill>
                  <a:schemeClr val="tx2">
                    <a:lumMod val="50000"/>
                    <a:lumOff val="50000"/>
                  </a:schemeClr>
                </a:solidFill>
              </a:rPr>
              <a:t>h1</a:t>
            </a:r>
            <a:r>
              <a:rPr lang="en-US" sz="2800" dirty="0" smtClean="0"/>
              <a:t>&gt;</a:t>
            </a:r>
          </a:p>
          <a:p>
            <a:pPr marL="0" indent="0">
              <a:buNone/>
            </a:pPr>
            <a:r>
              <a:rPr lang="en-US" sz="2800" dirty="0"/>
              <a:t>	</a:t>
            </a:r>
            <a:r>
              <a:rPr lang="en-US" sz="2800" dirty="0" smtClean="0"/>
              <a:t>&lt;p&gt; </a:t>
            </a:r>
            <a:r>
              <a:rPr lang="mr-IN" sz="2800" dirty="0" smtClean="0"/>
              <a:t>…</a:t>
            </a:r>
            <a:r>
              <a:rPr lang="en-US" sz="2800" dirty="0" smtClean="0"/>
              <a:t> &lt;/p&gt;</a:t>
            </a:r>
          </a:p>
          <a:p>
            <a:pPr marL="0" indent="0">
              <a:buNone/>
            </a:pPr>
            <a:r>
              <a:rPr lang="en-US" sz="2800" dirty="0"/>
              <a:t>	&lt;span </a:t>
            </a:r>
            <a:r>
              <a:rPr lang="en-US" sz="2800" dirty="0" err="1">
                <a:solidFill>
                  <a:srgbClr val="00B050"/>
                </a:solidFill>
              </a:rPr>
              <a:t>epub:type</a:t>
            </a:r>
            <a:r>
              <a:rPr lang="en-US" sz="2800" dirty="0"/>
              <a:t>=“</a:t>
            </a:r>
            <a:r>
              <a:rPr lang="en-US" sz="2800" b="1" dirty="0" err="1"/>
              <a:t>pagebreak</a:t>
            </a:r>
            <a:r>
              <a:rPr lang="en-US" sz="2800" dirty="0"/>
              <a:t>” id=“</a:t>
            </a:r>
            <a:r>
              <a:rPr lang="en-US" sz="2800" dirty="0" smtClean="0"/>
              <a:t>page3” </a:t>
            </a:r>
            <a:r>
              <a:rPr lang="en-US" sz="2800" dirty="0"/>
              <a:t>title</a:t>
            </a:r>
            <a:r>
              <a:rPr lang="en-US" sz="2800" dirty="0" smtClean="0"/>
              <a:t>=“3” </a:t>
            </a:r>
            <a:r>
              <a:rPr lang="en-US" sz="2800" dirty="0"/>
              <a:t>/&gt;</a:t>
            </a:r>
          </a:p>
          <a:p>
            <a:pPr marL="0" indent="0">
              <a:buNone/>
            </a:pPr>
            <a:r>
              <a:rPr lang="en-US" sz="2800" dirty="0"/>
              <a:t>	</a:t>
            </a:r>
            <a:r>
              <a:rPr lang="en-US" sz="2800" dirty="0" smtClean="0"/>
              <a:t>&lt;p&gt; </a:t>
            </a:r>
            <a:r>
              <a:rPr lang="mr-IN" sz="2800" dirty="0" smtClean="0"/>
              <a:t>…</a:t>
            </a:r>
            <a:r>
              <a:rPr lang="en-US" sz="2800" dirty="0" smtClean="0"/>
              <a:t> &lt;/p&gt;</a:t>
            </a:r>
          </a:p>
          <a:p>
            <a:pPr marL="0" indent="0">
              <a:buNone/>
            </a:pPr>
            <a:r>
              <a:rPr lang="en-US" sz="2800" dirty="0" smtClean="0"/>
              <a:t>	</a:t>
            </a:r>
            <a:r>
              <a:rPr lang="mr-IN" sz="2800" dirty="0" smtClean="0"/>
              <a:t>…</a:t>
            </a:r>
            <a:endParaRPr lang="en-US" sz="2800" dirty="0" smtClean="0"/>
          </a:p>
          <a:p>
            <a:pPr marL="0" indent="0">
              <a:buNone/>
            </a:pPr>
            <a:r>
              <a:rPr lang="en-US" sz="2800" dirty="0" smtClean="0"/>
              <a:t>&lt;/</a:t>
            </a:r>
            <a:r>
              <a:rPr lang="en-US" sz="2800" dirty="0" smtClean="0">
                <a:solidFill>
                  <a:srgbClr val="FF0000"/>
                </a:solidFill>
              </a:rPr>
              <a:t>section</a:t>
            </a:r>
            <a:r>
              <a:rPr lang="en-US" sz="2800" dirty="0" smtClean="0"/>
              <a:t>&gt;</a:t>
            </a:r>
            <a:endParaRPr lang="en-US" sz="2800" dirty="0"/>
          </a:p>
        </p:txBody>
      </p:sp>
    </p:spTree>
    <p:extLst>
      <p:ext uri="{BB962C8B-B14F-4D97-AF65-F5344CB8AC3E}">
        <p14:creationId xmlns:p14="http://schemas.microsoft.com/office/powerpoint/2010/main" val="7529124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List Navigation: Example Code</a:t>
            </a:r>
            <a:endParaRPr lang="en-US" dirty="0"/>
          </a:p>
        </p:txBody>
      </p:sp>
      <p:sp>
        <p:nvSpPr>
          <p:cNvPr id="3" name="Content Placeholder 2"/>
          <p:cNvSpPr>
            <a:spLocks noGrp="1"/>
          </p:cNvSpPr>
          <p:nvPr>
            <p:ph idx="1"/>
          </p:nvPr>
        </p:nvSpPr>
        <p:spPr/>
        <p:txBody>
          <a:bodyPr/>
          <a:lstStyle/>
          <a:p>
            <a:pPr marL="0" indent="0">
              <a:buNone/>
            </a:pPr>
            <a:r>
              <a:rPr lang="en-US" sz="2800" dirty="0" smtClean="0"/>
              <a:t>&lt;</a:t>
            </a:r>
            <a:r>
              <a:rPr lang="en-US" sz="2800" dirty="0" err="1" smtClean="0">
                <a:solidFill>
                  <a:srgbClr val="0070C0"/>
                </a:solidFill>
              </a:rPr>
              <a:t>nav</a:t>
            </a:r>
            <a:r>
              <a:rPr lang="en-US" sz="2800" dirty="0" smtClean="0">
                <a:solidFill>
                  <a:srgbClr val="0070C0"/>
                </a:solidFill>
              </a:rPr>
              <a:t> </a:t>
            </a:r>
            <a:r>
              <a:rPr lang="en-US" sz="2800" dirty="0" err="1" smtClean="0">
                <a:solidFill>
                  <a:srgbClr val="00B050"/>
                </a:solidFill>
              </a:rPr>
              <a:t>epub:type</a:t>
            </a:r>
            <a:r>
              <a:rPr lang="en-US" sz="2800" dirty="0" smtClean="0"/>
              <a:t>=“</a:t>
            </a:r>
            <a:r>
              <a:rPr lang="en-US" sz="2800" b="1" dirty="0" smtClean="0"/>
              <a:t>page-list</a:t>
            </a:r>
            <a:r>
              <a:rPr lang="en-US" sz="2800" dirty="0" smtClean="0"/>
              <a:t>”&gt;</a:t>
            </a:r>
          </a:p>
          <a:p>
            <a:pPr marL="0" indent="0">
              <a:buNone/>
            </a:pPr>
            <a:r>
              <a:rPr lang="en-US" sz="2800" dirty="0" smtClean="0"/>
              <a:t>	&lt;</a:t>
            </a:r>
            <a:r>
              <a:rPr lang="en-US" sz="2800" dirty="0" err="1" smtClean="0">
                <a:solidFill>
                  <a:schemeClr val="accent1">
                    <a:lumMod val="50000"/>
                  </a:schemeClr>
                </a:solidFill>
              </a:rPr>
              <a:t>ol</a:t>
            </a:r>
            <a:r>
              <a:rPr lang="en-US" sz="2800" dirty="0" smtClean="0"/>
              <a:t>&gt;</a:t>
            </a:r>
          </a:p>
          <a:p>
            <a:pPr marL="0" indent="0">
              <a:buNone/>
            </a:pPr>
            <a:r>
              <a:rPr lang="en-US" sz="2800" dirty="0" smtClean="0"/>
              <a:t>	</a:t>
            </a:r>
            <a:r>
              <a:rPr lang="en-US" sz="2800" dirty="0"/>
              <a:t>	</a:t>
            </a:r>
            <a:r>
              <a:rPr lang="en-US" sz="2800" dirty="0" smtClean="0"/>
              <a:t>&lt;</a:t>
            </a:r>
            <a:r>
              <a:rPr lang="en-US" sz="2800" dirty="0" smtClean="0">
                <a:solidFill>
                  <a:srgbClr val="FF0000"/>
                </a:solidFill>
              </a:rPr>
              <a:t>li</a:t>
            </a:r>
            <a:r>
              <a:rPr lang="en-US" sz="2800" dirty="0" smtClean="0"/>
              <a:t>&gt;&lt;a </a:t>
            </a:r>
            <a:r>
              <a:rPr lang="en-US" sz="2800" dirty="0" err="1" smtClean="0"/>
              <a:t>href</a:t>
            </a:r>
            <a:r>
              <a:rPr lang="en-US" sz="2800" dirty="0" smtClean="0"/>
              <a:t>=“Introduction.xhtml#page2”&gt;2&lt;/</a:t>
            </a:r>
            <a:r>
              <a:rPr lang="en-US" sz="2800" dirty="0" smtClean="0">
                <a:solidFill>
                  <a:srgbClr val="FF0000"/>
                </a:solidFill>
              </a:rPr>
              <a:t>li</a:t>
            </a:r>
            <a:r>
              <a:rPr lang="en-US" sz="2800" dirty="0" smtClean="0"/>
              <a:t>&gt;</a:t>
            </a:r>
          </a:p>
          <a:p>
            <a:pPr marL="0" indent="0">
              <a:buNone/>
            </a:pPr>
            <a:r>
              <a:rPr lang="en-US" sz="2800" dirty="0" smtClean="0"/>
              <a:t>	</a:t>
            </a:r>
            <a:r>
              <a:rPr lang="en-US" sz="2800" dirty="0"/>
              <a:t>	&lt;</a:t>
            </a:r>
            <a:r>
              <a:rPr lang="en-US" sz="2800" dirty="0">
                <a:solidFill>
                  <a:srgbClr val="FF0000"/>
                </a:solidFill>
              </a:rPr>
              <a:t>li</a:t>
            </a:r>
            <a:r>
              <a:rPr lang="en-US" sz="2800" dirty="0"/>
              <a:t>&gt;&lt;a </a:t>
            </a:r>
            <a:r>
              <a:rPr lang="en-US" sz="2800" dirty="0" err="1"/>
              <a:t>href</a:t>
            </a:r>
            <a:r>
              <a:rPr lang="en-US" sz="2800" dirty="0"/>
              <a:t>=“</a:t>
            </a:r>
            <a:r>
              <a:rPr lang="en-US" sz="2800" dirty="0" smtClean="0"/>
              <a:t>Introduction.xhtml#page3”&gt;3&lt;/</a:t>
            </a:r>
            <a:r>
              <a:rPr lang="en-US" sz="2800" dirty="0">
                <a:solidFill>
                  <a:srgbClr val="FF0000"/>
                </a:solidFill>
              </a:rPr>
              <a:t>li</a:t>
            </a:r>
            <a:r>
              <a:rPr lang="en-US" sz="2800" dirty="0" smtClean="0"/>
              <a:t>&gt;</a:t>
            </a:r>
          </a:p>
          <a:p>
            <a:pPr marL="0" indent="0">
              <a:buNone/>
            </a:pPr>
            <a:r>
              <a:rPr lang="en-US" sz="2800" dirty="0" smtClean="0"/>
              <a:t>	</a:t>
            </a:r>
            <a:r>
              <a:rPr lang="en-US" sz="2800" dirty="0"/>
              <a:t>	&lt;</a:t>
            </a:r>
            <a:r>
              <a:rPr lang="en-US" sz="2800" dirty="0">
                <a:solidFill>
                  <a:srgbClr val="FF0000"/>
                </a:solidFill>
              </a:rPr>
              <a:t>li</a:t>
            </a:r>
            <a:r>
              <a:rPr lang="en-US" sz="2800" dirty="0"/>
              <a:t>&gt;&lt;a </a:t>
            </a:r>
            <a:r>
              <a:rPr lang="en-US" sz="2800" dirty="0" err="1"/>
              <a:t>href</a:t>
            </a:r>
            <a:r>
              <a:rPr lang="en-US" sz="2800" dirty="0" smtClean="0"/>
              <a:t>=“Characters.xhtml#page4”&gt;4&lt;/</a:t>
            </a:r>
            <a:r>
              <a:rPr lang="en-US" sz="2800" dirty="0">
                <a:solidFill>
                  <a:srgbClr val="FF0000"/>
                </a:solidFill>
              </a:rPr>
              <a:t>li</a:t>
            </a:r>
            <a:r>
              <a:rPr lang="en-US" sz="2800" dirty="0" smtClean="0"/>
              <a:t>&gt;</a:t>
            </a:r>
          </a:p>
          <a:p>
            <a:pPr marL="0" indent="0">
              <a:buNone/>
            </a:pPr>
            <a:r>
              <a:rPr lang="en-US" sz="2800" dirty="0"/>
              <a:t>	</a:t>
            </a:r>
            <a:r>
              <a:rPr lang="en-US" sz="2800" dirty="0" smtClean="0"/>
              <a:t>	</a:t>
            </a:r>
            <a:r>
              <a:rPr lang="mr-IN" sz="2800" dirty="0" smtClean="0"/>
              <a:t>…</a:t>
            </a:r>
            <a:endParaRPr lang="en-US" sz="2800" dirty="0" smtClean="0"/>
          </a:p>
          <a:p>
            <a:pPr marL="0" indent="0">
              <a:buNone/>
            </a:pPr>
            <a:r>
              <a:rPr lang="en-US" sz="2800" dirty="0" smtClean="0"/>
              <a:t>	&lt;/</a:t>
            </a:r>
            <a:r>
              <a:rPr lang="en-US" sz="2800" dirty="0" err="1" smtClean="0">
                <a:solidFill>
                  <a:schemeClr val="accent1">
                    <a:lumMod val="50000"/>
                  </a:schemeClr>
                </a:solidFill>
              </a:rPr>
              <a:t>ol</a:t>
            </a:r>
            <a:r>
              <a:rPr lang="en-US" sz="2800" dirty="0" smtClean="0"/>
              <a:t>&gt;</a:t>
            </a:r>
          </a:p>
          <a:p>
            <a:pPr marL="0" indent="0">
              <a:buNone/>
            </a:pPr>
            <a:r>
              <a:rPr lang="en-US" sz="2800" dirty="0" smtClean="0"/>
              <a:t>&lt;/</a:t>
            </a:r>
            <a:r>
              <a:rPr lang="en-US" sz="2800" dirty="0" err="1" smtClean="0">
                <a:solidFill>
                  <a:srgbClr val="0070C0"/>
                </a:solidFill>
              </a:rPr>
              <a:t>nav</a:t>
            </a:r>
            <a:r>
              <a:rPr lang="en-US" sz="2800" dirty="0" smtClean="0"/>
              <a:t>&gt;</a:t>
            </a:r>
            <a:endParaRPr lang="en-US" sz="2800" dirty="0"/>
          </a:p>
          <a:p>
            <a:pPr marL="0" indent="0">
              <a:buNone/>
            </a:pPr>
            <a:endParaRPr lang="en-US" dirty="0" smtClean="0"/>
          </a:p>
        </p:txBody>
      </p:sp>
    </p:spTree>
    <p:extLst>
      <p:ext uri="{BB962C8B-B14F-4D97-AF65-F5344CB8AC3E}">
        <p14:creationId xmlns:p14="http://schemas.microsoft.com/office/powerpoint/2010/main" val="12253443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Markup</a:t>
            </a:r>
            <a:endParaRPr lang="en-US" dirty="0"/>
          </a:p>
        </p:txBody>
      </p:sp>
      <p:sp>
        <p:nvSpPr>
          <p:cNvPr id="3" name="Content Placeholder 2"/>
          <p:cNvSpPr>
            <a:spLocks noGrp="1"/>
          </p:cNvSpPr>
          <p:nvPr>
            <p:ph idx="1"/>
          </p:nvPr>
        </p:nvSpPr>
        <p:spPr>
          <a:xfrm>
            <a:off x="0" y="1143000"/>
            <a:ext cx="9144000" cy="5486400"/>
          </a:xfrm>
        </p:spPr>
        <p:txBody>
          <a:bodyPr/>
          <a:lstStyle/>
          <a:p>
            <a:r>
              <a:rPr lang="en-US" dirty="0" smtClean="0"/>
              <a:t>Tables is one area which has some accessibility concerns</a:t>
            </a:r>
          </a:p>
          <a:p>
            <a:pPr marL="0" indent="0">
              <a:buNone/>
            </a:pPr>
            <a:r>
              <a:rPr lang="en-US" sz="1600" dirty="0">
                <a:latin typeface="Arial" charset="0"/>
                <a:ea typeface="Arial" charset="0"/>
                <a:cs typeface="Arial" charset="0"/>
              </a:rPr>
              <a:t>&lt;</a:t>
            </a:r>
            <a:r>
              <a:rPr lang="en-US" sz="1600" dirty="0" smtClean="0">
                <a:solidFill>
                  <a:srgbClr val="FF0000"/>
                </a:solidFill>
                <a:latin typeface="Arial" charset="0"/>
                <a:ea typeface="Arial" charset="0"/>
                <a:cs typeface="Arial" charset="0"/>
              </a:rPr>
              <a:t>table</a:t>
            </a:r>
            <a:r>
              <a:rPr lang="en-US" sz="1600" dirty="0" smtClean="0">
                <a:latin typeface="Arial" charset="0"/>
                <a:ea typeface="Arial" charset="0"/>
                <a:cs typeface="Arial" charset="0"/>
              </a:rPr>
              <a:t> </a:t>
            </a:r>
            <a:r>
              <a:rPr lang="en-US" sz="1600" dirty="0" smtClean="0">
                <a:solidFill>
                  <a:srgbClr val="00B050"/>
                </a:solidFill>
                <a:latin typeface="Arial" charset="0"/>
                <a:ea typeface="Arial" charset="0"/>
                <a:cs typeface="Arial" charset="0"/>
              </a:rPr>
              <a:t>summary</a:t>
            </a:r>
            <a:r>
              <a:rPr lang="en-US" sz="1600" dirty="0" smtClean="0">
                <a:latin typeface="Arial" charset="0"/>
                <a:ea typeface="Arial" charset="0"/>
                <a:cs typeface="Arial" charset="0"/>
              </a:rPr>
              <a:t>=“Here we have our lunch menu which showcases a Salads, Entrées and Desserts.”&gt; </a:t>
            </a:r>
          </a:p>
          <a:p>
            <a:pPr marL="0" indent="0">
              <a:buNone/>
            </a:pPr>
            <a:r>
              <a:rPr lang="en-US" sz="1400" dirty="0">
                <a:latin typeface="Arial" charset="0"/>
                <a:ea typeface="Arial" charset="0"/>
                <a:cs typeface="Arial" charset="0"/>
              </a:rPr>
              <a:t>	</a:t>
            </a:r>
            <a:r>
              <a:rPr lang="en-US" sz="1800" dirty="0" smtClean="0">
                <a:latin typeface="Arial" charset="0"/>
                <a:ea typeface="Arial" charset="0"/>
                <a:cs typeface="Arial" charset="0"/>
              </a:rPr>
              <a:t>&lt;</a:t>
            </a:r>
            <a:r>
              <a:rPr lang="en-US" sz="1800" dirty="0">
                <a:solidFill>
                  <a:srgbClr val="0070C0"/>
                </a:solidFill>
                <a:latin typeface="Arial" charset="0"/>
                <a:ea typeface="Arial" charset="0"/>
                <a:cs typeface="Arial" charset="0"/>
              </a:rPr>
              <a:t>caption</a:t>
            </a:r>
            <a:r>
              <a:rPr lang="en-US" sz="1800" dirty="0">
                <a:latin typeface="Arial" charset="0"/>
                <a:ea typeface="Arial" charset="0"/>
                <a:cs typeface="Arial" charset="0"/>
              </a:rPr>
              <a:t>&gt;Today's Lunch Menu&lt;/</a:t>
            </a:r>
            <a:r>
              <a:rPr lang="en-US" sz="1800" dirty="0">
                <a:solidFill>
                  <a:srgbClr val="0070C0"/>
                </a:solidFill>
                <a:latin typeface="Arial" charset="0"/>
                <a:ea typeface="Arial" charset="0"/>
                <a:cs typeface="Arial" charset="0"/>
              </a:rPr>
              <a:t>caption</a:t>
            </a:r>
            <a:r>
              <a:rPr lang="en-US" sz="1800" dirty="0">
                <a:latin typeface="Arial" charset="0"/>
                <a:ea typeface="Arial" charset="0"/>
                <a:cs typeface="Arial" charset="0"/>
              </a:rPr>
              <a:t>&gt; </a:t>
            </a:r>
            <a:endParaRPr lang="en-US" sz="1800" dirty="0" smtClean="0">
              <a:latin typeface="Arial" charset="0"/>
              <a:ea typeface="Arial" charset="0"/>
              <a:cs typeface="Arial" charset="0"/>
            </a:endParaRPr>
          </a:p>
          <a:p>
            <a:pPr marL="0" indent="0">
              <a:buNone/>
            </a:pPr>
            <a:r>
              <a:rPr lang="en-US" sz="1800" dirty="0">
                <a:latin typeface="Arial" charset="0"/>
                <a:ea typeface="Arial" charset="0"/>
                <a:cs typeface="Arial" charset="0"/>
              </a:rPr>
              <a:t>	</a:t>
            </a:r>
            <a:r>
              <a:rPr lang="en-US" sz="1800" dirty="0" smtClean="0">
                <a:latin typeface="Arial" charset="0"/>
                <a:ea typeface="Arial" charset="0"/>
                <a:cs typeface="Arial" charset="0"/>
              </a:rPr>
              <a:t>&lt;</a:t>
            </a:r>
            <a:r>
              <a:rPr lang="en-US" sz="1800" dirty="0" err="1">
                <a:solidFill>
                  <a:srgbClr val="FF0000"/>
                </a:solidFill>
                <a:latin typeface="Arial" charset="0"/>
                <a:ea typeface="Arial" charset="0"/>
                <a:cs typeface="Arial" charset="0"/>
              </a:rPr>
              <a:t>tr</a:t>
            </a:r>
            <a:r>
              <a:rPr lang="en-US" sz="1800" dirty="0">
                <a:latin typeface="Arial" charset="0"/>
                <a:ea typeface="Arial" charset="0"/>
                <a:cs typeface="Arial" charset="0"/>
              </a:rPr>
              <a:t>&gt; </a:t>
            </a:r>
            <a:endParaRPr lang="en-US" sz="1800" dirty="0" smtClean="0">
              <a:latin typeface="Arial" charset="0"/>
              <a:ea typeface="Arial" charset="0"/>
              <a:cs typeface="Arial" charset="0"/>
            </a:endParaRPr>
          </a:p>
          <a:p>
            <a:pPr marL="0" indent="0">
              <a:buNone/>
            </a:pPr>
            <a:r>
              <a:rPr lang="en-US" sz="1800" dirty="0">
                <a:latin typeface="Arial" charset="0"/>
                <a:ea typeface="Arial" charset="0"/>
                <a:cs typeface="Arial" charset="0"/>
              </a:rPr>
              <a:t>	</a:t>
            </a:r>
            <a:r>
              <a:rPr lang="en-US" sz="1800" dirty="0" smtClean="0">
                <a:latin typeface="Arial" charset="0"/>
                <a:ea typeface="Arial" charset="0"/>
                <a:cs typeface="Arial" charset="0"/>
              </a:rPr>
              <a:t>	&lt;</a:t>
            </a:r>
            <a:r>
              <a:rPr lang="en-US" sz="1800" dirty="0" err="1">
                <a:solidFill>
                  <a:srgbClr val="7030A0"/>
                </a:solidFill>
                <a:latin typeface="Arial" charset="0"/>
                <a:ea typeface="Arial" charset="0"/>
                <a:cs typeface="Arial" charset="0"/>
              </a:rPr>
              <a:t>th</a:t>
            </a:r>
            <a:r>
              <a:rPr lang="en-US" sz="1800" dirty="0">
                <a:latin typeface="Arial" charset="0"/>
                <a:ea typeface="Arial" charset="0"/>
                <a:cs typeface="Arial" charset="0"/>
              </a:rPr>
              <a:t>&gt;Salad&lt;/</a:t>
            </a:r>
            <a:r>
              <a:rPr lang="en-US" sz="1800" dirty="0" err="1">
                <a:solidFill>
                  <a:srgbClr val="7030A0"/>
                </a:solidFill>
                <a:latin typeface="Arial" charset="0"/>
                <a:ea typeface="Arial" charset="0"/>
                <a:cs typeface="Arial" charset="0"/>
              </a:rPr>
              <a:t>th</a:t>
            </a:r>
            <a:r>
              <a:rPr lang="en-US" sz="1800" dirty="0">
                <a:latin typeface="Arial" charset="0"/>
                <a:ea typeface="Arial" charset="0"/>
                <a:cs typeface="Arial" charset="0"/>
              </a:rPr>
              <a:t>&gt; </a:t>
            </a:r>
            <a:endParaRPr lang="en-US" sz="1800" dirty="0" smtClean="0">
              <a:latin typeface="Arial" charset="0"/>
              <a:ea typeface="Arial" charset="0"/>
              <a:cs typeface="Arial" charset="0"/>
            </a:endParaRPr>
          </a:p>
          <a:p>
            <a:pPr marL="0" indent="0">
              <a:buNone/>
            </a:pPr>
            <a:r>
              <a:rPr lang="en-US" sz="1800" dirty="0">
                <a:latin typeface="Arial" charset="0"/>
                <a:ea typeface="Arial" charset="0"/>
                <a:cs typeface="Arial" charset="0"/>
              </a:rPr>
              <a:t>	</a:t>
            </a:r>
            <a:r>
              <a:rPr lang="en-US" sz="1800" dirty="0" smtClean="0">
                <a:latin typeface="Arial" charset="0"/>
                <a:ea typeface="Arial" charset="0"/>
                <a:cs typeface="Arial" charset="0"/>
              </a:rPr>
              <a:t>	&lt;</a:t>
            </a:r>
            <a:r>
              <a:rPr lang="en-US" sz="1800" dirty="0" err="1">
                <a:solidFill>
                  <a:srgbClr val="7030A0"/>
                </a:solidFill>
                <a:latin typeface="Arial" charset="0"/>
                <a:ea typeface="Arial" charset="0"/>
                <a:cs typeface="Arial" charset="0"/>
              </a:rPr>
              <a:t>th</a:t>
            </a:r>
            <a:r>
              <a:rPr lang="en-US" sz="1800" dirty="0">
                <a:latin typeface="Arial" charset="0"/>
                <a:ea typeface="Arial" charset="0"/>
                <a:cs typeface="Arial" charset="0"/>
              </a:rPr>
              <a:t>&gt;Entree&lt;/</a:t>
            </a:r>
            <a:r>
              <a:rPr lang="en-US" sz="1800" dirty="0" err="1">
                <a:solidFill>
                  <a:srgbClr val="7030A0"/>
                </a:solidFill>
                <a:latin typeface="Arial" charset="0"/>
                <a:ea typeface="Arial" charset="0"/>
                <a:cs typeface="Arial" charset="0"/>
              </a:rPr>
              <a:t>th</a:t>
            </a:r>
            <a:r>
              <a:rPr lang="en-US" sz="1800" dirty="0">
                <a:latin typeface="Arial" charset="0"/>
                <a:ea typeface="Arial" charset="0"/>
                <a:cs typeface="Arial" charset="0"/>
              </a:rPr>
              <a:t>&gt; </a:t>
            </a:r>
            <a:endParaRPr lang="en-US" sz="1800" dirty="0" smtClean="0">
              <a:latin typeface="Arial" charset="0"/>
              <a:ea typeface="Arial" charset="0"/>
              <a:cs typeface="Arial" charset="0"/>
            </a:endParaRPr>
          </a:p>
          <a:p>
            <a:pPr marL="0" indent="0">
              <a:buNone/>
            </a:pPr>
            <a:r>
              <a:rPr lang="en-US" sz="1800" dirty="0">
                <a:latin typeface="Arial" charset="0"/>
                <a:ea typeface="Arial" charset="0"/>
                <a:cs typeface="Arial" charset="0"/>
              </a:rPr>
              <a:t>	</a:t>
            </a:r>
            <a:r>
              <a:rPr lang="en-US" sz="1800" dirty="0" smtClean="0">
                <a:latin typeface="Arial" charset="0"/>
                <a:ea typeface="Arial" charset="0"/>
                <a:cs typeface="Arial" charset="0"/>
              </a:rPr>
              <a:t>	&lt;</a:t>
            </a:r>
            <a:r>
              <a:rPr lang="en-US" sz="1800" dirty="0" err="1">
                <a:solidFill>
                  <a:srgbClr val="7030A0"/>
                </a:solidFill>
              </a:rPr>
              <a:t>t</a:t>
            </a:r>
            <a:r>
              <a:rPr lang="en-US" sz="1800" dirty="0" err="1">
                <a:solidFill>
                  <a:srgbClr val="7030A0"/>
                </a:solidFill>
                <a:latin typeface="Arial" charset="0"/>
                <a:ea typeface="Arial" charset="0"/>
                <a:cs typeface="Arial" charset="0"/>
              </a:rPr>
              <a:t>h</a:t>
            </a:r>
            <a:r>
              <a:rPr lang="en-US" sz="1800" dirty="0">
                <a:latin typeface="Arial" charset="0"/>
                <a:ea typeface="Arial" charset="0"/>
                <a:cs typeface="Arial" charset="0"/>
              </a:rPr>
              <a:t>&gt;Dessert&lt;/</a:t>
            </a:r>
            <a:r>
              <a:rPr lang="en-US" sz="1800" dirty="0" err="1">
                <a:solidFill>
                  <a:srgbClr val="7030A0"/>
                </a:solidFill>
                <a:latin typeface="Arial" charset="0"/>
                <a:ea typeface="Arial" charset="0"/>
                <a:cs typeface="Arial" charset="0"/>
              </a:rPr>
              <a:t>th</a:t>
            </a:r>
            <a:r>
              <a:rPr lang="en-US" sz="1800" dirty="0" smtClean="0">
                <a:latin typeface="Arial" charset="0"/>
                <a:ea typeface="Arial" charset="0"/>
                <a:cs typeface="Arial" charset="0"/>
              </a:rPr>
              <a:t>&gt;</a:t>
            </a:r>
          </a:p>
          <a:p>
            <a:pPr marL="0" indent="0">
              <a:buNone/>
            </a:pPr>
            <a:r>
              <a:rPr lang="en-US" sz="1800" dirty="0">
                <a:latin typeface="Arial" charset="0"/>
                <a:ea typeface="Arial" charset="0"/>
                <a:cs typeface="Arial" charset="0"/>
              </a:rPr>
              <a:t>	</a:t>
            </a:r>
            <a:r>
              <a:rPr lang="en-US" sz="1800" dirty="0" smtClean="0">
                <a:latin typeface="Arial" charset="0"/>
                <a:ea typeface="Arial" charset="0"/>
                <a:cs typeface="Arial" charset="0"/>
              </a:rPr>
              <a:t>&lt;/</a:t>
            </a:r>
            <a:r>
              <a:rPr lang="en-US" sz="1800" dirty="0" err="1">
                <a:solidFill>
                  <a:srgbClr val="FF0000"/>
                </a:solidFill>
                <a:latin typeface="Arial" charset="0"/>
                <a:ea typeface="Arial" charset="0"/>
                <a:cs typeface="Arial" charset="0"/>
              </a:rPr>
              <a:t>tr</a:t>
            </a:r>
            <a:r>
              <a:rPr lang="en-US" sz="1800" dirty="0">
                <a:latin typeface="Arial" charset="0"/>
                <a:ea typeface="Arial" charset="0"/>
                <a:cs typeface="Arial" charset="0"/>
              </a:rPr>
              <a:t>&gt; </a:t>
            </a:r>
            <a:endParaRPr lang="en-US" sz="1800" dirty="0" smtClean="0">
              <a:latin typeface="Arial" charset="0"/>
              <a:ea typeface="Arial" charset="0"/>
              <a:cs typeface="Arial" charset="0"/>
            </a:endParaRPr>
          </a:p>
          <a:p>
            <a:pPr marL="0" indent="0">
              <a:buNone/>
            </a:pPr>
            <a:r>
              <a:rPr lang="en-US" sz="1800" dirty="0">
                <a:latin typeface="Arial" charset="0"/>
                <a:ea typeface="Arial" charset="0"/>
                <a:cs typeface="Arial" charset="0"/>
              </a:rPr>
              <a:t>	</a:t>
            </a:r>
            <a:r>
              <a:rPr lang="en-US" sz="1800" dirty="0" smtClean="0">
                <a:latin typeface="Arial" charset="0"/>
                <a:ea typeface="Arial" charset="0"/>
                <a:cs typeface="Arial" charset="0"/>
              </a:rPr>
              <a:t>&lt;</a:t>
            </a:r>
            <a:r>
              <a:rPr lang="en-US" sz="1800" dirty="0" err="1">
                <a:solidFill>
                  <a:srgbClr val="FF0000"/>
                </a:solidFill>
                <a:latin typeface="Arial" charset="0"/>
                <a:ea typeface="Arial" charset="0"/>
                <a:cs typeface="Arial" charset="0"/>
              </a:rPr>
              <a:t>tr</a:t>
            </a:r>
            <a:r>
              <a:rPr lang="en-US" sz="1800" dirty="0">
                <a:latin typeface="Arial" charset="0"/>
                <a:ea typeface="Arial" charset="0"/>
                <a:cs typeface="Arial" charset="0"/>
              </a:rPr>
              <a:t>&gt; </a:t>
            </a:r>
            <a:endParaRPr lang="en-US" sz="1800" dirty="0" smtClean="0">
              <a:latin typeface="Arial" charset="0"/>
              <a:ea typeface="Arial" charset="0"/>
              <a:cs typeface="Arial" charset="0"/>
            </a:endParaRPr>
          </a:p>
          <a:p>
            <a:pPr marL="0" indent="0">
              <a:buNone/>
            </a:pPr>
            <a:r>
              <a:rPr lang="en-US" sz="1800" dirty="0">
                <a:latin typeface="Arial" charset="0"/>
                <a:ea typeface="Arial" charset="0"/>
                <a:cs typeface="Arial" charset="0"/>
              </a:rPr>
              <a:t>	</a:t>
            </a:r>
            <a:r>
              <a:rPr lang="en-US" sz="1800" dirty="0" smtClean="0">
                <a:latin typeface="Arial" charset="0"/>
                <a:ea typeface="Arial" charset="0"/>
                <a:cs typeface="Arial" charset="0"/>
              </a:rPr>
              <a:t>	&lt;</a:t>
            </a:r>
            <a:r>
              <a:rPr lang="en-US" sz="1800" dirty="0" smtClean="0">
                <a:solidFill>
                  <a:schemeClr val="tx2">
                    <a:lumMod val="50000"/>
                    <a:lumOff val="50000"/>
                  </a:schemeClr>
                </a:solidFill>
                <a:latin typeface="Arial" charset="0"/>
                <a:ea typeface="Arial" charset="0"/>
                <a:cs typeface="Arial" charset="0"/>
              </a:rPr>
              <a:t>td</a:t>
            </a:r>
            <a:r>
              <a:rPr lang="en-US" sz="1800" dirty="0" smtClean="0">
                <a:latin typeface="Arial" charset="0"/>
                <a:ea typeface="Arial" charset="0"/>
                <a:cs typeface="Arial" charset="0"/>
              </a:rPr>
              <a:t>&gt;Caesar&lt;/</a:t>
            </a:r>
            <a:r>
              <a:rPr lang="en-US" sz="1800" dirty="0">
                <a:solidFill>
                  <a:schemeClr val="tx2">
                    <a:lumMod val="50000"/>
                    <a:lumOff val="50000"/>
                  </a:schemeClr>
                </a:solidFill>
                <a:latin typeface="Arial" charset="0"/>
                <a:ea typeface="Arial" charset="0"/>
                <a:cs typeface="Arial" charset="0"/>
              </a:rPr>
              <a:t>td</a:t>
            </a:r>
            <a:r>
              <a:rPr lang="en-US" sz="1800" dirty="0">
                <a:latin typeface="Arial" charset="0"/>
                <a:ea typeface="Arial" charset="0"/>
                <a:cs typeface="Arial" charset="0"/>
              </a:rPr>
              <a:t>&gt; </a:t>
            </a:r>
            <a:endParaRPr lang="en-US" sz="1800" dirty="0" smtClean="0">
              <a:latin typeface="Arial" charset="0"/>
              <a:ea typeface="Arial" charset="0"/>
              <a:cs typeface="Arial" charset="0"/>
            </a:endParaRPr>
          </a:p>
          <a:p>
            <a:pPr marL="0" indent="0">
              <a:buNone/>
            </a:pPr>
            <a:r>
              <a:rPr lang="en-US" sz="1800" dirty="0">
                <a:latin typeface="Arial" charset="0"/>
                <a:ea typeface="Arial" charset="0"/>
                <a:cs typeface="Arial" charset="0"/>
              </a:rPr>
              <a:t>	</a:t>
            </a:r>
            <a:r>
              <a:rPr lang="en-US" sz="1800" dirty="0" smtClean="0">
                <a:latin typeface="Arial" charset="0"/>
                <a:ea typeface="Arial" charset="0"/>
                <a:cs typeface="Arial" charset="0"/>
              </a:rPr>
              <a:t>	&lt;</a:t>
            </a:r>
            <a:r>
              <a:rPr lang="en-US" sz="1800" dirty="0">
                <a:solidFill>
                  <a:schemeClr val="tx2">
                    <a:lumMod val="50000"/>
                    <a:lumOff val="50000"/>
                  </a:schemeClr>
                </a:solidFill>
                <a:latin typeface="Arial" charset="0"/>
                <a:ea typeface="Arial" charset="0"/>
                <a:cs typeface="Arial" charset="0"/>
              </a:rPr>
              <a:t>td</a:t>
            </a:r>
            <a:r>
              <a:rPr lang="en-US" sz="1800" dirty="0">
                <a:latin typeface="Arial" charset="0"/>
                <a:ea typeface="Arial" charset="0"/>
                <a:cs typeface="Arial" charset="0"/>
              </a:rPr>
              <a:t>&gt;Chicken Divan&lt;/</a:t>
            </a:r>
            <a:r>
              <a:rPr lang="en-US" sz="1800" dirty="0">
                <a:solidFill>
                  <a:schemeClr val="tx2">
                    <a:lumMod val="50000"/>
                    <a:lumOff val="50000"/>
                  </a:schemeClr>
                </a:solidFill>
                <a:latin typeface="Arial" charset="0"/>
                <a:ea typeface="Arial" charset="0"/>
                <a:cs typeface="Arial" charset="0"/>
              </a:rPr>
              <a:t>td</a:t>
            </a:r>
            <a:r>
              <a:rPr lang="en-US" sz="1800" dirty="0">
                <a:latin typeface="Arial" charset="0"/>
                <a:ea typeface="Arial" charset="0"/>
                <a:cs typeface="Arial" charset="0"/>
              </a:rPr>
              <a:t>&gt; </a:t>
            </a:r>
            <a:endParaRPr lang="en-US" sz="1800" dirty="0" smtClean="0">
              <a:latin typeface="Arial" charset="0"/>
              <a:ea typeface="Arial" charset="0"/>
              <a:cs typeface="Arial" charset="0"/>
            </a:endParaRPr>
          </a:p>
          <a:p>
            <a:pPr marL="0" indent="0">
              <a:buNone/>
            </a:pPr>
            <a:r>
              <a:rPr lang="en-US" sz="1800" dirty="0">
                <a:latin typeface="Arial" charset="0"/>
                <a:ea typeface="Arial" charset="0"/>
                <a:cs typeface="Arial" charset="0"/>
              </a:rPr>
              <a:t>	</a:t>
            </a:r>
            <a:r>
              <a:rPr lang="en-US" sz="1800" dirty="0" smtClean="0">
                <a:latin typeface="Arial" charset="0"/>
                <a:ea typeface="Arial" charset="0"/>
                <a:cs typeface="Arial" charset="0"/>
              </a:rPr>
              <a:t>	&lt;</a:t>
            </a:r>
            <a:r>
              <a:rPr lang="en-US" sz="1800" dirty="0">
                <a:solidFill>
                  <a:schemeClr val="tx2">
                    <a:lumMod val="50000"/>
                    <a:lumOff val="50000"/>
                  </a:schemeClr>
                </a:solidFill>
                <a:latin typeface="Arial" charset="0"/>
                <a:ea typeface="Arial" charset="0"/>
                <a:cs typeface="Arial" charset="0"/>
              </a:rPr>
              <a:t>td</a:t>
            </a:r>
            <a:r>
              <a:rPr lang="en-US" sz="1800" dirty="0">
                <a:latin typeface="Arial" charset="0"/>
                <a:ea typeface="Arial" charset="0"/>
                <a:cs typeface="Arial" charset="0"/>
              </a:rPr>
              <a:t>&gt;Chocolate Mousse&lt;/</a:t>
            </a:r>
            <a:r>
              <a:rPr lang="en-US" sz="1800" dirty="0">
                <a:solidFill>
                  <a:schemeClr val="tx2">
                    <a:lumMod val="50000"/>
                    <a:lumOff val="50000"/>
                  </a:schemeClr>
                </a:solidFill>
                <a:latin typeface="Arial" charset="0"/>
                <a:ea typeface="Arial" charset="0"/>
                <a:cs typeface="Arial" charset="0"/>
              </a:rPr>
              <a:t>td</a:t>
            </a:r>
            <a:r>
              <a:rPr lang="en-US" sz="1800" dirty="0" smtClean="0">
                <a:latin typeface="Arial" charset="0"/>
                <a:ea typeface="Arial" charset="0"/>
                <a:cs typeface="Arial" charset="0"/>
              </a:rPr>
              <a:t>&gt;</a:t>
            </a:r>
          </a:p>
          <a:p>
            <a:pPr marL="0" indent="0">
              <a:buNone/>
            </a:pPr>
            <a:r>
              <a:rPr lang="en-US" sz="1800" dirty="0">
                <a:latin typeface="Arial" charset="0"/>
                <a:ea typeface="Arial" charset="0"/>
                <a:cs typeface="Arial" charset="0"/>
              </a:rPr>
              <a:t>	</a:t>
            </a:r>
            <a:r>
              <a:rPr lang="en-US" sz="1800" dirty="0" smtClean="0">
                <a:latin typeface="Arial" charset="0"/>
                <a:ea typeface="Arial" charset="0"/>
                <a:cs typeface="Arial" charset="0"/>
              </a:rPr>
              <a:t>&lt;/</a:t>
            </a:r>
            <a:r>
              <a:rPr lang="en-US" sz="1800" dirty="0" err="1">
                <a:solidFill>
                  <a:srgbClr val="FF0000"/>
                </a:solidFill>
                <a:latin typeface="Arial" charset="0"/>
                <a:ea typeface="Arial" charset="0"/>
                <a:cs typeface="Arial" charset="0"/>
              </a:rPr>
              <a:t>tr</a:t>
            </a:r>
            <a:r>
              <a:rPr lang="en-US" sz="1800" dirty="0">
                <a:latin typeface="Arial" charset="0"/>
                <a:ea typeface="Arial" charset="0"/>
                <a:cs typeface="Arial" charset="0"/>
              </a:rPr>
              <a:t>&gt; </a:t>
            </a:r>
            <a:endParaRPr lang="en-US" sz="1800" dirty="0" smtClean="0">
              <a:latin typeface="Arial" charset="0"/>
              <a:ea typeface="Arial" charset="0"/>
              <a:cs typeface="Arial" charset="0"/>
            </a:endParaRPr>
          </a:p>
          <a:p>
            <a:pPr marL="0" indent="0">
              <a:buNone/>
            </a:pPr>
            <a:r>
              <a:rPr lang="en-US" sz="1400" dirty="0">
                <a:latin typeface="Arial" charset="0"/>
                <a:ea typeface="Arial" charset="0"/>
                <a:cs typeface="Arial" charset="0"/>
              </a:rPr>
              <a:t>	</a:t>
            </a:r>
            <a:r>
              <a:rPr lang="is-IS" sz="1600" dirty="0" smtClean="0">
                <a:latin typeface="Arial" charset="0"/>
                <a:ea typeface="Arial" charset="0"/>
                <a:cs typeface="Arial" charset="0"/>
              </a:rPr>
              <a:t>…</a:t>
            </a:r>
            <a:r>
              <a:rPr lang="en-US" sz="1600" dirty="0">
                <a:latin typeface="Arial" charset="0"/>
                <a:ea typeface="Arial" charset="0"/>
                <a:cs typeface="Arial" charset="0"/>
              </a:rPr>
              <a:t> </a:t>
            </a:r>
            <a:r>
              <a:rPr lang="en-US" sz="1600" dirty="0" smtClean="0">
                <a:latin typeface="Arial" charset="0"/>
                <a:ea typeface="Arial" charset="0"/>
                <a:cs typeface="Arial" charset="0"/>
              </a:rPr>
              <a:t>&lt;/</a:t>
            </a:r>
            <a:r>
              <a:rPr lang="en-US" sz="1600" dirty="0">
                <a:solidFill>
                  <a:srgbClr val="FF0000"/>
                </a:solidFill>
                <a:latin typeface="Arial" charset="0"/>
                <a:ea typeface="Arial" charset="0"/>
                <a:cs typeface="Arial" charset="0"/>
              </a:rPr>
              <a:t>table</a:t>
            </a:r>
            <a:r>
              <a:rPr lang="en-US" sz="1600" dirty="0">
                <a:latin typeface="Arial" charset="0"/>
                <a:ea typeface="Arial" charset="0"/>
                <a:cs typeface="Arial" charset="0"/>
              </a:rPr>
              <a:t>&gt; </a:t>
            </a:r>
            <a:r>
              <a:rPr lang="en-US" sz="1400" dirty="0">
                <a:latin typeface="Arial" charset="0"/>
                <a:ea typeface="Arial" charset="0"/>
                <a:cs typeface="Arial" charset="0"/>
              </a:rPr>
              <a:t/>
            </a:r>
            <a:br>
              <a:rPr lang="en-US" sz="1400" dirty="0">
                <a:latin typeface="Arial" charset="0"/>
                <a:ea typeface="Arial" charset="0"/>
                <a:cs typeface="Arial" charset="0"/>
              </a:rPr>
            </a:br>
            <a:endParaRPr lang="en-US" sz="1400" dirty="0">
              <a:latin typeface="Arial" charset="0"/>
              <a:ea typeface="Arial" charset="0"/>
              <a:cs typeface="Arial" charset="0"/>
            </a:endParaRPr>
          </a:p>
        </p:txBody>
      </p:sp>
    </p:spTree>
    <p:extLst>
      <p:ext uri="{BB962C8B-B14F-4D97-AF65-F5344CB8AC3E}">
        <p14:creationId xmlns:p14="http://schemas.microsoft.com/office/powerpoint/2010/main" val="21425556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2971800"/>
            <a:ext cx="8839200" cy="1600200"/>
          </a:xfrm>
        </p:spPr>
        <p:txBody>
          <a:bodyPr/>
          <a:lstStyle/>
          <a:p>
            <a:pPr marL="0" indent="0" algn="ctr">
              <a:buNone/>
            </a:pPr>
            <a:r>
              <a:rPr lang="en-US" sz="9600" smtClean="0"/>
              <a:t>Tools</a:t>
            </a:r>
            <a:endParaRPr lang="en-US" sz="9600" dirty="0"/>
          </a:p>
        </p:txBody>
      </p:sp>
    </p:spTree>
    <p:extLst>
      <p:ext uri="{BB962C8B-B14F-4D97-AF65-F5344CB8AC3E}">
        <p14:creationId xmlns:p14="http://schemas.microsoft.com/office/powerpoint/2010/main" val="9275544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epubCheck</a:t>
            </a:r>
            <a:endParaRPr lang="en-US" dirty="0"/>
          </a:p>
        </p:txBody>
      </p:sp>
      <p:sp>
        <p:nvSpPr>
          <p:cNvPr id="3" name="Content Placeholder 2"/>
          <p:cNvSpPr>
            <a:spLocks noGrp="1"/>
          </p:cNvSpPr>
          <p:nvPr>
            <p:ph idx="1"/>
          </p:nvPr>
        </p:nvSpPr>
        <p:spPr/>
        <p:txBody>
          <a:bodyPr/>
          <a:lstStyle/>
          <a:p>
            <a:r>
              <a:rPr lang="en-US" dirty="0" smtClean="0"/>
              <a:t>This tool checks to ensure your EPUB is conformant to the EPUB specification.</a:t>
            </a:r>
          </a:p>
          <a:p>
            <a:r>
              <a:rPr lang="en-US" dirty="0" smtClean="0"/>
              <a:t>Command Line tool with the output looking like:</a:t>
            </a:r>
          </a:p>
          <a:p>
            <a:pPr marL="0" indent="0">
              <a:buNone/>
            </a:pPr>
            <a:endParaRPr lang="en-US" sz="2000" i="1" dirty="0"/>
          </a:p>
          <a:p>
            <a:pPr marL="0" indent="0">
              <a:buNone/>
            </a:pPr>
            <a:r>
              <a:rPr lang="en-US" sz="2000" b="1" dirty="0"/>
              <a:t>java -jar </a:t>
            </a:r>
            <a:r>
              <a:rPr lang="en-US" sz="2000" b="1" dirty="0" err="1" smtClean="0"/>
              <a:t>epubcheck.jar</a:t>
            </a:r>
            <a:r>
              <a:rPr lang="en-US" sz="2000" b="1" dirty="0"/>
              <a:t> QuickStartA11y_Jan.epub</a:t>
            </a:r>
            <a:endParaRPr lang="en-US" sz="2000" b="1" i="1" dirty="0" smtClean="0"/>
          </a:p>
          <a:p>
            <a:pPr marL="0" indent="0">
              <a:buNone/>
            </a:pPr>
            <a:r>
              <a:rPr lang="en-US" sz="2000" i="1" dirty="0" smtClean="0"/>
              <a:t>Validating </a:t>
            </a:r>
            <a:r>
              <a:rPr lang="en-US" sz="2000" i="1" dirty="0"/>
              <a:t>using EPUB version 3.0.1 rules.</a:t>
            </a:r>
          </a:p>
          <a:p>
            <a:pPr marL="0" indent="0">
              <a:buNone/>
            </a:pPr>
            <a:r>
              <a:rPr lang="en-US" sz="2000" i="1" dirty="0"/>
              <a:t>No errors or warnings detected.</a:t>
            </a:r>
          </a:p>
          <a:p>
            <a:pPr marL="0" indent="0">
              <a:buNone/>
            </a:pPr>
            <a:r>
              <a:rPr lang="en-US" sz="2000" i="1" dirty="0" err="1"/>
              <a:t>epubcheck</a:t>
            </a:r>
            <a:r>
              <a:rPr lang="en-US" sz="2000" i="1" dirty="0"/>
              <a:t> completed</a:t>
            </a:r>
          </a:p>
          <a:p>
            <a:endParaRPr lang="en-US" dirty="0"/>
          </a:p>
        </p:txBody>
      </p:sp>
    </p:spTree>
    <p:extLst>
      <p:ext uri="{BB962C8B-B14F-4D97-AF65-F5344CB8AC3E}">
        <p14:creationId xmlns:p14="http://schemas.microsoft.com/office/powerpoint/2010/main" val="8243181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5953"/>
            <a:ext cx="7537450" cy="523875"/>
          </a:xfrm>
        </p:spPr>
        <p:txBody>
          <a:bodyPr/>
          <a:lstStyle/>
          <a:p>
            <a:r>
              <a:rPr lang="en-US" dirty="0" smtClean="0"/>
              <a:t>ACE by DAISY (Accessible Checker of EPUB)</a:t>
            </a:r>
            <a:endParaRPr lang="en-US" dirty="0"/>
          </a:p>
        </p:txBody>
      </p:sp>
      <p:sp>
        <p:nvSpPr>
          <p:cNvPr id="4" name="Content Placeholder 2"/>
          <p:cNvSpPr>
            <a:spLocks noGrp="1"/>
          </p:cNvSpPr>
          <p:nvPr>
            <p:ph idx="1"/>
          </p:nvPr>
        </p:nvSpPr>
        <p:spPr>
          <a:xfrm>
            <a:off x="228600" y="1143000"/>
            <a:ext cx="8458200" cy="5181600"/>
          </a:xfrm>
        </p:spPr>
        <p:txBody>
          <a:bodyPr/>
          <a:lstStyle/>
          <a:p>
            <a:pPr lvl="0"/>
            <a:r>
              <a:rPr lang="en-US" dirty="0"/>
              <a:t>DAISY received a Google </a:t>
            </a:r>
            <a:r>
              <a:rPr lang="en-US" dirty="0" smtClean="0"/>
              <a:t>Impact </a:t>
            </a:r>
            <a:r>
              <a:rPr lang="en-US" dirty="0"/>
              <a:t>C</a:t>
            </a:r>
            <a:r>
              <a:rPr lang="en-US" dirty="0" smtClean="0"/>
              <a:t>hallenge </a:t>
            </a:r>
            <a:r>
              <a:rPr lang="en-US" dirty="0"/>
              <a:t>A</a:t>
            </a:r>
            <a:r>
              <a:rPr lang="en-US" dirty="0" smtClean="0"/>
              <a:t>ward under which it will create a </a:t>
            </a:r>
            <a:r>
              <a:rPr lang="en-US" dirty="0"/>
              <a:t>tool to check EPUBs against the EPUB Accessibility </a:t>
            </a:r>
            <a:r>
              <a:rPr lang="en-US" dirty="0" smtClean="0"/>
              <a:t>1.0 Specification. </a:t>
            </a:r>
          </a:p>
          <a:p>
            <a:pPr lvl="1"/>
            <a:r>
              <a:rPr lang="en-US" sz="2400" dirty="0" smtClean="0"/>
              <a:t>Will be open source</a:t>
            </a:r>
          </a:p>
          <a:p>
            <a:pPr lvl="1"/>
            <a:r>
              <a:rPr lang="en-US" sz="2400" dirty="0" smtClean="0"/>
              <a:t>Is built on existing HTML checking technology (</a:t>
            </a:r>
            <a:r>
              <a:rPr lang="en-US" sz="2400" dirty="0" err="1" smtClean="0"/>
              <a:t>aXe</a:t>
            </a:r>
            <a:r>
              <a:rPr lang="en-US" sz="2400" dirty="0" smtClean="0"/>
              <a:t> by </a:t>
            </a:r>
            <a:r>
              <a:rPr lang="en-US" sz="2400" dirty="0" err="1" smtClean="0"/>
              <a:t>Deque</a:t>
            </a:r>
            <a:r>
              <a:rPr lang="en-US" sz="2400" dirty="0" smtClean="0"/>
              <a:t>) with additional EPUB-specific tests</a:t>
            </a:r>
          </a:p>
          <a:p>
            <a:pPr lvl="1"/>
            <a:r>
              <a:rPr lang="en-US" sz="2400" dirty="0" smtClean="0"/>
              <a:t>Will have both a command line and APIs interface to run the tool</a:t>
            </a:r>
          </a:p>
          <a:p>
            <a:pPr lvl="1"/>
            <a:r>
              <a:rPr lang="en-US" sz="2400" dirty="0" smtClean="0"/>
              <a:t>Will generate both human and machine readable reports</a:t>
            </a:r>
          </a:p>
          <a:p>
            <a:pPr lvl="1"/>
            <a:r>
              <a:rPr lang="en-US" sz="2400" dirty="0"/>
              <a:t>Performs many tests that can be automated</a:t>
            </a:r>
          </a:p>
          <a:p>
            <a:pPr lvl="1"/>
            <a:r>
              <a:rPr lang="en-US" sz="2400" dirty="0"/>
              <a:t>Identify areas that need manual inspection</a:t>
            </a:r>
          </a:p>
          <a:p>
            <a:pPr lvl="1"/>
            <a:r>
              <a:rPr lang="en-US" sz="2400" dirty="0"/>
              <a:t>Scheduled to be released Jan 2018</a:t>
            </a:r>
          </a:p>
          <a:p>
            <a:endParaRPr lang="en-US" dirty="0"/>
          </a:p>
        </p:txBody>
      </p:sp>
      <p:pic>
        <p:nvPicPr>
          <p:cNvPr id="3" name="Picture 2" title="Daisy Consortium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1670" y="76200"/>
            <a:ext cx="1051560" cy="933628"/>
          </a:xfrm>
          <a:prstGeom prst="rect">
            <a:avLst/>
          </a:prstGeom>
        </p:spPr>
      </p:pic>
    </p:spTree>
    <p:extLst>
      <p:ext uri="{BB962C8B-B14F-4D97-AF65-F5344CB8AC3E}">
        <p14:creationId xmlns:p14="http://schemas.microsoft.com/office/powerpoint/2010/main" val="8985268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DAISY’s ACE </a:t>
            </a:r>
            <a:r>
              <a:rPr lang="en-US" dirty="0" smtClean="0"/>
              <a:t>Will Not . . . </a:t>
            </a:r>
            <a:endParaRPr lang="en-US" dirty="0"/>
          </a:p>
        </p:txBody>
      </p:sp>
      <p:sp>
        <p:nvSpPr>
          <p:cNvPr id="3" name="Content Placeholder 2"/>
          <p:cNvSpPr>
            <a:spLocks noGrp="1"/>
          </p:cNvSpPr>
          <p:nvPr>
            <p:ph idx="1"/>
          </p:nvPr>
        </p:nvSpPr>
        <p:spPr/>
        <p:txBody>
          <a:bodyPr/>
          <a:lstStyle/>
          <a:p>
            <a:r>
              <a:rPr lang="en-US" sz="2800" dirty="0" smtClean="0"/>
              <a:t>Automatically check all accessibility requirements</a:t>
            </a:r>
          </a:p>
          <a:p>
            <a:r>
              <a:rPr lang="en-US" sz="2800" dirty="0" smtClean="0"/>
              <a:t>Certify an EPUB as being conformant</a:t>
            </a:r>
          </a:p>
          <a:p>
            <a:r>
              <a:rPr lang="en-US" sz="2800" dirty="0" smtClean="0"/>
              <a:t>Check for valid EPUB format (recommend using </a:t>
            </a:r>
            <a:r>
              <a:rPr lang="en-US" sz="2800" dirty="0" err="1" smtClean="0"/>
              <a:t>epubcheck</a:t>
            </a:r>
            <a:r>
              <a:rPr lang="en-US" sz="2800" dirty="0" smtClean="0"/>
              <a:t>)</a:t>
            </a:r>
          </a:p>
          <a:p>
            <a:endParaRPr lang="en-US" dirty="0"/>
          </a:p>
        </p:txBody>
      </p:sp>
      <p:pic>
        <p:nvPicPr>
          <p:cNvPr id="6" name="Picture 5" title="Daisy Consortium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1670" y="76200"/>
            <a:ext cx="1051560" cy="933628"/>
          </a:xfrm>
          <a:prstGeom prst="rect">
            <a:avLst/>
          </a:prstGeom>
        </p:spPr>
      </p:pic>
    </p:spTree>
    <p:extLst>
      <p:ext uri="{BB962C8B-B14F-4D97-AF65-F5344CB8AC3E}">
        <p14:creationId xmlns:p14="http://schemas.microsoft.com/office/powerpoint/2010/main" val="4351571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ce -o QuickStartReport QuickStartA11y_Jan.epub &#13;info:    Processing QuickStartA11y_Jan.epub&#13;info:    Parsing EPUB&#13;info:    Analyzing accessibility metadata&#13;info:    Checking package...&#13;info:    Checking documents...&#13;info:    - 1-cover.xhtml: No issues found&#13;info:    - 4-comments.xhtml: No issues found&#13;info:    - 2-titlepage.xhtml: No issues found&#13;info:    - 3-copyright.xhtml: No issues found&#13;info:    - 7-Summary.xhtml: No issues found&#13;info:    - 6-WhoFor.xhtml: No issues found&#13;info:    - 8-Why.xhtml: No issues found&#13;info:    - 5-TOC.xhtml: No issues found&#13;info:    - 9-Value.xhtml: No issues found&#13;info:    - 11-InternalTeams.xhtml: No issues found&#13;info:    - 10-How.xhtml: No issues found&#13;info:    - 12-Baseline.xhtml: No issues found&#13;info:    - 13-OverviewLegal.xhtml: No issues found&#13;info:    - 16-AppendixC.xhtml: No issues found&#13;info:    - 15-AppendixB.xhtml: 66 issues found&#13;info:    - 14-AppendixA.xhtml: No issues found&#13;info:    - 19-comments2.xhtml: No issues found&#13;info:    - 18-AppendixE.xhtml: No issues found&#13;info:    - 17-AppendixD.xhtml: No issues found&#13;info:    Consolidating results...&#13;info:    Copying data&#13;info:    Saving JSON report&#13;info:    Saving HTML report&#13;info:    Done.&#13;" title="Consol output from AC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1089217"/>
            <a:ext cx="7087713" cy="5768783"/>
          </a:xfrm>
        </p:spPr>
      </p:pic>
      <p:pic>
        <p:nvPicPr>
          <p:cNvPr id="8" name="Picture 7" title="Daisy Consortium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1670" y="76200"/>
            <a:ext cx="1051560" cy="933628"/>
          </a:xfrm>
          <a:prstGeom prst="rect">
            <a:avLst/>
          </a:prstGeom>
        </p:spPr>
      </p:pic>
      <p:sp>
        <p:nvSpPr>
          <p:cNvPr id="2" name="Title 1"/>
          <p:cNvSpPr>
            <a:spLocks noGrp="1"/>
          </p:cNvSpPr>
          <p:nvPr>
            <p:ph type="title"/>
          </p:nvPr>
        </p:nvSpPr>
        <p:spPr/>
        <p:txBody>
          <a:bodyPr/>
          <a:lstStyle/>
          <a:p>
            <a:r>
              <a:rPr lang="en-US" dirty="0" smtClean="0"/>
              <a:t>ACE: Command Line Tool</a:t>
            </a:r>
            <a:endParaRPr lang="en-US" dirty="0"/>
          </a:p>
        </p:txBody>
      </p:sp>
    </p:spTree>
    <p:extLst>
      <p:ext uri="{BB962C8B-B14F-4D97-AF65-F5344CB8AC3E}">
        <p14:creationId xmlns:p14="http://schemas.microsoft.com/office/powerpoint/2010/main" val="15051415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iolations&#10;Violations details&#10;Summary of violations, organized by ruleset and severity&#10;Summary of the types of violations found.&#10;Critical&#9;Serious&#9;Moderate&#9;Minor&#9;Total&#10;WCAG 2.0 A&#9;0&#9;66&#9;0&#9;0&#9;66&#10;WCAG 2.0 AA&#9;0&#9;0&#9;0&#9;0&#9;0&#10;EPUB&#9;0&#9;4&#9;1&#9;0&#9;5&#10;Other&#9;0&#9;0&#9;0&#9;0&#9;0&#10;Total&#9;0&#9;70&#9;1&#9;0&#9;71" title="ACE REPORT Violations Sumar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49792"/>
            <a:ext cx="9086530" cy="5274808"/>
          </a:xfrm>
        </p:spPr>
      </p:pic>
      <p:pic>
        <p:nvPicPr>
          <p:cNvPr id="6" name="Picture 5" title="Daisy Consortium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1670" y="76200"/>
            <a:ext cx="1051560" cy="933628"/>
          </a:xfrm>
          <a:prstGeom prst="rect">
            <a:avLst/>
          </a:prstGeom>
        </p:spPr>
      </p:pic>
      <p:sp>
        <p:nvSpPr>
          <p:cNvPr id="2" name="Title 1"/>
          <p:cNvSpPr>
            <a:spLocks noGrp="1"/>
          </p:cNvSpPr>
          <p:nvPr>
            <p:ph type="title"/>
          </p:nvPr>
        </p:nvSpPr>
        <p:spPr/>
        <p:txBody>
          <a:bodyPr/>
          <a:lstStyle/>
          <a:p>
            <a:r>
              <a:rPr lang="en-US" dirty="0" smtClean="0"/>
              <a:t>ACE: HTML Report </a:t>
            </a:r>
            <a:endParaRPr lang="en-US" dirty="0"/>
          </a:p>
        </p:txBody>
      </p:sp>
    </p:spTree>
    <p:extLst>
      <p:ext uri="{BB962C8B-B14F-4D97-AF65-F5344CB8AC3E}">
        <p14:creationId xmlns:p14="http://schemas.microsoft.com/office/powerpoint/2010/main" val="16704342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 Report </a:t>
            </a:r>
            <a:r>
              <a:rPr lang="mr-IN" dirty="0" smtClean="0"/>
              <a:t>–</a:t>
            </a:r>
            <a:r>
              <a:rPr lang="en-US" dirty="0" smtClean="0"/>
              <a:t> Violation Details</a:t>
            </a:r>
            <a:endParaRPr lang="en-US" dirty="0"/>
          </a:p>
        </p:txBody>
      </p:sp>
      <p:pic>
        <p:nvPicPr>
          <p:cNvPr id="4" name="Content Placeholder 3" descr="Violations in the EPUB, with references to severity, guidelines and specific location of problem.&#10;Impact&#9;Rule&#9;Location&#9;Details&#10;serious&#9;metadata-schema-accessmode&#10;&#10;Ace&#9;&quot;Quick Start Guide to Accessible Publishing&quot;&#10;&#10;EPUB/content.opf&#9;&#10;Add a 'schema:accessMode' metadata property to the Package Document&#10;Learn more about Schema.org Accessibility Metadata&#10;&#10;serious&#9;metadata-schema-accessibilityfeature&#10;&#10;Ace&#9;&quot;Quick Start Guide to Accessible Publishing&quot;&#10;&#10;EPUB/content.opf&#9;&#10;Add a 'schema:accessibilityFeature' metadata property to the Package Document&#10;Learn more about Schema.org Accessibility Metadata&#10;&#10;serious&#9;metadata-schema-accessibilitysummary&#10;&#10;Ace&#9;&quot;Quick Start Guide to Accessible Publishing&quot;&#10;&#10;EPUB/content.opf&#9;&#10;Add a 'schema:accessibilitySummary' metadata property to the Package Document&#10;Learn more about Schema.org Accessibility Metadata&#10;&#10;serious&#9;epub-pagesource&#10;&#10;Ace&#9;&quot;Quick Start Guide to Accessible Publishing&quot;&#10;&#10;EPUB/content.opf&#9;&#10;Add a 'dc:source' metadata property to the Package Document&#10;Learn more about Page Navigation&#10;&#10;serious&#9;dlitem&#10;&#10;aXe&#9;&quot;Quick Start Guide to Accessible Publishing&quot;&#10;&#10;15-AppendixB.xhtml#epubcfi(/4/2[AppendixB]/6/2)&#9;&#10;Description list item does not have a &lt;dl&gt; parent element&#10;Learn more about Lists" title="ACE: List of all viola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930" y="1295400"/>
            <a:ext cx="8255035" cy="5552265"/>
          </a:xfrm>
        </p:spPr>
      </p:pic>
      <p:pic>
        <p:nvPicPr>
          <p:cNvPr id="6" name="Picture 5" title="Daisy Consortium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1670" y="76200"/>
            <a:ext cx="1051560" cy="933628"/>
          </a:xfrm>
          <a:prstGeom prst="rect">
            <a:avLst/>
          </a:prstGeom>
        </p:spPr>
      </p:pic>
    </p:spTree>
    <p:extLst>
      <p:ext uri="{BB962C8B-B14F-4D97-AF65-F5344CB8AC3E}">
        <p14:creationId xmlns:p14="http://schemas.microsoft.com/office/powerpoint/2010/main" val="935310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1" y="1033463"/>
            <a:ext cx="8839200" cy="5824537"/>
          </a:xfrm>
        </p:spPr>
        <p:txBody>
          <a:bodyPr/>
          <a:lstStyle/>
          <a:p>
            <a:pPr lvl="0"/>
            <a:r>
              <a:rPr lang="en-US" dirty="0" smtClean="0"/>
              <a:t>Standards</a:t>
            </a:r>
          </a:p>
          <a:p>
            <a:pPr lvl="1"/>
            <a:r>
              <a:rPr lang="en-US" dirty="0" smtClean="0"/>
              <a:t>World </a:t>
            </a:r>
            <a:r>
              <a:rPr lang="en-US" dirty="0"/>
              <a:t>Wide Web Consortium (W3C) Accessibility </a:t>
            </a:r>
            <a:r>
              <a:rPr lang="en-US" dirty="0" smtClean="0"/>
              <a:t>Guidelines;</a:t>
            </a:r>
          </a:p>
          <a:p>
            <a:pPr lvl="1"/>
            <a:r>
              <a:rPr lang="en-US" dirty="0" smtClean="0"/>
              <a:t>Semantic Markup (</a:t>
            </a:r>
            <a:r>
              <a:rPr lang="en-US" dirty="0" err="1" smtClean="0"/>
              <a:t>epub:type</a:t>
            </a:r>
            <a:r>
              <a:rPr lang="en-US" dirty="0" smtClean="0"/>
              <a:t> / ARIA / HTML)</a:t>
            </a:r>
          </a:p>
          <a:p>
            <a:pPr lvl="1"/>
            <a:r>
              <a:rPr lang="en-US" dirty="0" smtClean="0"/>
              <a:t>EPUB Accessibility 1.0 Specification / Metadata (Discovery)</a:t>
            </a:r>
          </a:p>
          <a:p>
            <a:r>
              <a:rPr lang="en-US" dirty="0" smtClean="0"/>
              <a:t>Guidelines / Help</a:t>
            </a:r>
          </a:p>
          <a:p>
            <a:pPr lvl="1"/>
            <a:r>
              <a:rPr lang="en-US" dirty="0" smtClean="0"/>
              <a:t>Book </a:t>
            </a:r>
            <a:r>
              <a:rPr lang="en-US" dirty="0"/>
              <a:t>Industry Study Group (BISG) Quick Start Guide to Accessible </a:t>
            </a:r>
            <a:r>
              <a:rPr lang="en-US" dirty="0" smtClean="0"/>
              <a:t>Publishing / Top Tips</a:t>
            </a:r>
          </a:p>
          <a:p>
            <a:pPr lvl="1"/>
            <a:r>
              <a:rPr lang="en-US" dirty="0"/>
              <a:t>Code Samples</a:t>
            </a:r>
          </a:p>
          <a:p>
            <a:pPr lvl="1"/>
            <a:r>
              <a:rPr lang="en-US" dirty="0"/>
              <a:t>Useful Links </a:t>
            </a:r>
            <a:r>
              <a:rPr lang="en-US" dirty="0" smtClean="0"/>
              <a:t>(Appendix)</a:t>
            </a:r>
          </a:p>
          <a:p>
            <a:r>
              <a:rPr lang="en-US" dirty="0" smtClean="0"/>
              <a:t>Tools</a:t>
            </a:r>
          </a:p>
          <a:p>
            <a:pPr lvl="1"/>
            <a:r>
              <a:rPr lang="en-US" dirty="0" err="1" smtClean="0"/>
              <a:t>epubCheck</a:t>
            </a:r>
            <a:r>
              <a:rPr lang="en-US" dirty="0" smtClean="0"/>
              <a:t> &amp; Accessibility </a:t>
            </a:r>
            <a:r>
              <a:rPr lang="en-US" dirty="0"/>
              <a:t>Checker for EPUBs (</a:t>
            </a:r>
            <a:r>
              <a:rPr lang="en-US" dirty="0" smtClean="0"/>
              <a:t>ACE by DAISY)</a:t>
            </a:r>
          </a:p>
          <a:p>
            <a:r>
              <a:rPr lang="en-US" dirty="0" smtClean="0"/>
              <a:t>Benetech’s </a:t>
            </a:r>
            <a:r>
              <a:rPr lang="en-US" dirty="0"/>
              <a:t>EPUB </a:t>
            </a:r>
            <a:r>
              <a:rPr lang="en-US" dirty="0" smtClean="0"/>
              <a:t>GCA Initiative</a:t>
            </a:r>
          </a:p>
          <a:p>
            <a:r>
              <a:rPr lang="en-US" dirty="0" smtClean="0"/>
              <a:t>Questions</a:t>
            </a:r>
          </a:p>
          <a:p>
            <a:endParaRPr lang="en-US" dirty="0"/>
          </a:p>
        </p:txBody>
      </p:sp>
      <p:sp>
        <p:nvSpPr>
          <p:cNvPr id="2" name="Title 1"/>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16513984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DAISY Knowledge Base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207" y="1069406"/>
            <a:ext cx="6019800" cy="5701250"/>
          </a:xfrm>
        </p:spPr>
      </p:pic>
      <p:pic>
        <p:nvPicPr>
          <p:cNvPr id="6" name="Picture 5" title="Daisy Consortium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1670" y="76200"/>
            <a:ext cx="1051560" cy="933628"/>
          </a:xfrm>
          <a:prstGeom prst="rect">
            <a:avLst/>
          </a:prstGeom>
        </p:spPr>
      </p:pic>
    </p:spTree>
    <p:extLst>
      <p:ext uri="{BB962C8B-B14F-4D97-AF65-F5344CB8AC3E}">
        <p14:creationId xmlns:p14="http://schemas.microsoft.com/office/powerpoint/2010/main" val="1877145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50" y="76200"/>
            <a:ext cx="5861050" cy="957263"/>
          </a:xfrm>
        </p:spPr>
        <p:txBody>
          <a:bodyPr/>
          <a:lstStyle/>
          <a:p>
            <a:r>
              <a:rPr lang="en-US" dirty="0" smtClean="0"/>
              <a:t>ACE: Command Line Tool </a:t>
            </a:r>
            <a:r>
              <a:rPr lang="mr-IN" dirty="0" smtClean="0"/>
              <a:t>–</a:t>
            </a:r>
            <a:r>
              <a:rPr lang="en-US" dirty="0" smtClean="0"/>
              <a:t> Structural Outline</a:t>
            </a:r>
            <a:endParaRPr lang="en-US" dirty="0"/>
          </a:p>
        </p:txBody>
      </p:sp>
      <p:pic>
        <p:nvPicPr>
          <p:cNvPr id="6" name="Content Placeholder 5" descr="EPUB Table of Contents&#10;Cover&#10;Title Page&#10;Copyright&#10;Comments?&#10;Table of Contents&#10;Who Is This Guide For?&#10;Executive Summary&#10;Why Accessibility Is Important&#10;Accessible Content Creates Value&#10;How to Create Accessible Content&#10;Top Tips for Creating Accessible EPUB 3 Files&#10;1. Use HTML5&#10;2. Use HTML5 headings&#10;3. Use HTML5 tags and EPUB 3 structural semantics&#10;4. Provide complete navigation&#10;5. Provide content in a logical reading order&#10;6. Separate presentation from content&#10;7. Do not use images to represent tables&#10;8. Use correct markup for decorative images&#10;9. Use image descriptions for complex, content-rich images&#10;10. Use page numbers when there is a print equivalent&#10;11. Define the language(s)&#10;12. Consider using the EPUB 3 EDUPUB profile&#10;13. Use MathML&#10;14. Provide alternative access to media content&#10;15. Make interactive content accessible&#10;16. Use accessibility metadata&#10;17. Make sure your processes support the above best practices&#10;How to Set Up Internal Teams and Processes&#10;Creating an Internal Team&#10;Setting Up Workflow Processes to Ensure That Content Is Born Accessible&#10;Developing a Baseline for Accessibility&#10;Overview of Legal Requirements&#10;Appendix A: Resources&#10;Organizations Offering Technical Guidance, Standards, and Best Practices&#10;Technical Guidance for Accessible Images and Graphics&#10;Resources for Creating Accessible Math&#10;Accessibility Initiatives&#10;U.S.&#10;International&#10;Metadata Initiatives&#10;Resource Aggregators&#10;Books, Guidelines, Publications, Articles, and Online Resources&#10;Blogs&#10;Twitter feed&#10;Sources for Accessible Materials (Digital, Audio, Braille)&#10;Digital&#10;Audio&#10;Braille&#10;Training Resources&#10;Accessibility Tools and Solutions&#10;Appendix B: Glossary&#10;Appendix C: A Baseline for Accessibility&#10;Appendix D: Code Samples &amp; Additional Resources for Top Tips&#10;(2) Use HTML 5 headings&#10;(3) Use HTML tags and EPUB structural semantics&#10;(4) Provide complete navigation&#10;(5) Provide content in a logical reading order&#10;(6) Separate presentation from content&#10;(7) Do not use images to represent tables&#10;(8) Use correct markup for decorative images&#10;(9) Use image descriptions for complex, content-rich images.&#10;(10) Use page numbers when there is a print equivalent&#10;(11) Define the language(s)&#10;(12) Consider using the EPUB 3 EDUPUB profile&#10;(13) Use MathML&#10;(14) Provide alternative access to media content&#10;(16) Use accessibility metadata&#10;(17) Make sure your processes support the best practices outlined above&#10;Appendix E: Legal Requirements, Broken Down by Region&#10;Part I—Laws Generally Applying to Third Parties Procuring Publishers’ Materials&#10;Part II—U.S. Laws Affecting Publishers Directly&#10;Part III—Marrakesh Treaty (awaiting ratification)&#10;PART IV—Accessibility Laws Internationally&#10;Part V—Accessibility Standards&#10;References&#10;Comments?&#10;Headings outline&#10;Quick Start Guide to Accessible Publishing&#10;Contributors:&#10;Comments?&#10;Table of Contents&#10;List of Pages&#10;Who Is This Guide For?&#10;Executive Summary&#10;Why Accessibility Is Important&#10;Accessible Content Creates Value&#10;Accessible Content Yields Value for Your Business&#10;Reaching an untapped market&#10;Making content more discoverable&#10;Streamlining the production workflow&#10;Avoiding the cost of “retrofitting” content and appealing to all learners&#10;How to Create Accessible Content&#10;Top Tips for Creating Accessible EPUB 3 Files&#10;1. Use HTML5&#10;2. Use HTML5 headings&#10;3. Use HTML5 tags and EPUB 3 structural semantics&#10;4. Provide complete navigation&#10;5. Provide content in a logical reading order&#10;6. Separate presentation from content&#10;7. Do not use images to represent tables&#10;8. Use correct markup for decorative images&#10;9. Use image descriptions for complex, content-rich images" title="ACE HTML Report Outline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311" y="1219200"/>
            <a:ext cx="9043689" cy="4823301"/>
          </a:xfrm>
        </p:spPr>
      </p:pic>
      <p:pic>
        <p:nvPicPr>
          <p:cNvPr id="7" name="Picture 6" title="Daisy Consortium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1670" y="76200"/>
            <a:ext cx="1051560" cy="933628"/>
          </a:xfrm>
          <a:prstGeom prst="rect">
            <a:avLst/>
          </a:prstGeom>
        </p:spPr>
      </p:pic>
    </p:spTree>
    <p:extLst>
      <p:ext uri="{BB962C8B-B14F-4D97-AF65-F5344CB8AC3E}">
        <p14:creationId xmlns:p14="http://schemas.microsoft.com/office/powerpoint/2010/main" val="2642585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 HTML Report - Images</a:t>
            </a:r>
            <a:endParaRPr lang="en-US" dirty="0"/>
          </a:p>
        </p:txBody>
      </p:sp>
      <p:pic>
        <p:nvPicPr>
          <p:cNvPr id="4" name="Content Placeholder 3" descr="Image&#9;alt attribute&#9;aria-describedby content&#9;Associated figcaption&#9;Location&#10;Cover page: Quick Start Guide to Accessible Publishing&#9;Cover page: Quick Start Guide to Accessible Publishing&#9;January 2016. Compiled by the BISG Content Structure Committee’s Accessible Publishing Working Group. Featuring: Creating accessible content, How accessibility adds value, Building teams &amp; processes, Legal requirements, Glossary, and moreâ¦&#9;N/A&#9;1-cover.xhtml#epubcfi(/4/2[cover]/2[coverimage])&#10;Book Industry Study Group's Logo&#9;Book Industry Study Group's Logo&#9;N/A&#9;N/A&#9;2-titlepage.xhtml#epubcfi(/4/2[titlepage]/4/2)" title="ACE HTML Report on Imag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171575"/>
            <a:ext cx="6605123" cy="5686425"/>
          </a:xfrm>
        </p:spPr>
      </p:pic>
      <p:pic>
        <p:nvPicPr>
          <p:cNvPr id="6" name="Picture 5" title="Daisy Consortium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1670" y="76200"/>
            <a:ext cx="1051560" cy="933628"/>
          </a:xfrm>
          <a:prstGeom prst="rect">
            <a:avLst/>
          </a:prstGeom>
        </p:spPr>
      </p:pic>
    </p:spTree>
    <p:extLst>
      <p:ext uri="{BB962C8B-B14F-4D97-AF65-F5344CB8AC3E}">
        <p14:creationId xmlns:p14="http://schemas.microsoft.com/office/powerpoint/2010/main" val="6399976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Certified Accessible (GCA)</a:t>
            </a:r>
            <a:endParaRPr lang="en-US" dirty="0"/>
          </a:p>
        </p:txBody>
      </p:sp>
      <p:sp>
        <p:nvSpPr>
          <p:cNvPr id="3" name="Content Placeholder 2"/>
          <p:cNvSpPr>
            <a:spLocks noGrp="1"/>
          </p:cNvSpPr>
          <p:nvPr>
            <p:ph idx="1"/>
          </p:nvPr>
        </p:nvSpPr>
        <p:spPr>
          <a:xfrm>
            <a:off x="311150" y="1219200"/>
            <a:ext cx="8756650" cy="5257800"/>
          </a:xfrm>
        </p:spPr>
        <p:txBody>
          <a:bodyPr/>
          <a:lstStyle/>
          <a:p>
            <a:r>
              <a:rPr lang="en-US" dirty="0" smtClean="0"/>
              <a:t>Benetech establishes GCA program for third party auditing of EPUB to ensure conformance to the 1.0 Accessibility specification</a:t>
            </a:r>
          </a:p>
          <a:p>
            <a:r>
              <a:rPr lang="en-US" dirty="0" smtClean="0"/>
              <a:t>Launched </a:t>
            </a:r>
            <a:r>
              <a:rPr lang="en-US" dirty="0"/>
              <a:t>June, </a:t>
            </a:r>
            <a:r>
              <a:rPr lang="en-US" dirty="0" smtClean="0"/>
              <a:t>2017</a:t>
            </a:r>
            <a:endParaRPr lang="en-US" dirty="0"/>
          </a:p>
          <a:p>
            <a:r>
              <a:rPr lang="en-US" dirty="0" smtClean="0"/>
              <a:t>With </a:t>
            </a:r>
            <a:r>
              <a:rPr lang="en-US" dirty="0"/>
              <a:t>Help from DAISY to shape the certification </a:t>
            </a:r>
            <a:r>
              <a:rPr lang="en-US" dirty="0" smtClean="0"/>
              <a:t>process</a:t>
            </a:r>
          </a:p>
          <a:p>
            <a:r>
              <a:rPr lang="en-US" dirty="0" smtClean="0"/>
              <a:t>Partners: DAISY, </a:t>
            </a:r>
            <a:r>
              <a:rPr lang="en-US" dirty="0" err="1" smtClean="0"/>
              <a:t>Dedicon</a:t>
            </a:r>
            <a:r>
              <a:rPr lang="en-US" dirty="0" smtClean="0"/>
              <a:t>, RNIB, and Vision Australia</a:t>
            </a:r>
            <a:endParaRPr lang="en-US" dirty="0"/>
          </a:p>
          <a:p>
            <a:endParaRPr lang="en-US" dirty="0"/>
          </a:p>
        </p:txBody>
      </p:sp>
      <p:pic>
        <p:nvPicPr>
          <p:cNvPr id="4" name="Picture 3" title="Global Certified Accessible Proposed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3973763"/>
            <a:ext cx="2343150" cy="2743200"/>
          </a:xfrm>
          <a:prstGeom prst="rect">
            <a:avLst/>
          </a:prstGeom>
        </p:spPr>
      </p:pic>
    </p:spTree>
    <p:extLst>
      <p:ext uri="{BB962C8B-B14F-4D97-AF65-F5344CB8AC3E}">
        <p14:creationId xmlns:p14="http://schemas.microsoft.com/office/powerpoint/2010/main" val="18239535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GCA Process</a:t>
            </a:r>
            <a:endParaRPr lang="en-US" dirty="0"/>
          </a:p>
        </p:txBody>
      </p:sp>
      <p:sp>
        <p:nvSpPr>
          <p:cNvPr id="3" name="Content Placeholder 2"/>
          <p:cNvSpPr>
            <a:spLocks noGrp="1"/>
          </p:cNvSpPr>
          <p:nvPr>
            <p:ph idx="1"/>
          </p:nvPr>
        </p:nvSpPr>
        <p:spPr>
          <a:xfrm>
            <a:off x="282321" y="1371600"/>
            <a:ext cx="8458200" cy="5334000"/>
          </a:xfrm>
        </p:spPr>
        <p:txBody>
          <a:bodyPr/>
          <a:lstStyle/>
          <a:p>
            <a:r>
              <a:rPr lang="en-US" dirty="0" smtClean="0"/>
              <a:t>Use DAISY’s ACE tool to uncover some Accessibility issues</a:t>
            </a:r>
          </a:p>
          <a:p>
            <a:r>
              <a:rPr lang="en-US" dirty="0" smtClean="0"/>
              <a:t>Manually open up each EPUB looking at a dozen specific areas then digging into each of those areas and providing a Born Accessible score on how each of those sections did.</a:t>
            </a:r>
          </a:p>
          <a:p>
            <a:r>
              <a:rPr lang="en-US" dirty="0" smtClean="0"/>
              <a:t>Check for all WCAG A and AA violations to determine the overall WCAG conformance level obtained.</a:t>
            </a:r>
          </a:p>
          <a:p>
            <a:r>
              <a:rPr lang="en-US" dirty="0" smtClean="0"/>
              <a:t>Check for all </a:t>
            </a:r>
            <a:r>
              <a:rPr lang="en-US" dirty="0"/>
              <a:t>EPUB Accessibility </a:t>
            </a:r>
            <a:r>
              <a:rPr lang="en-US" dirty="0" smtClean="0"/>
              <a:t>1.0 - Conformance </a:t>
            </a:r>
            <a:r>
              <a:rPr lang="en-US" dirty="0"/>
              <a:t>and Discovery </a:t>
            </a:r>
            <a:r>
              <a:rPr lang="en-US" dirty="0" smtClean="0"/>
              <a:t>Requirements</a:t>
            </a:r>
          </a:p>
          <a:p>
            <a:r>
              <a:rPr lang="en-US" dirty="0" smtClean="0"/>
              <a:t>Create a detailed report for publishers with their conformance level met and their overall Born Accessible Score.</a:t>
            </a:r>
          </a:p>
          <a:p>
            <a:pPr lvl="0"/>
            <a:r>
              <a:rPr lang="en-US" dirty="0"/>
              <a:t>Remediation steps </a:t>
            </a:r>
            <a:r>
              <a:rPr lang="en-US" dirty="0" smtClean="0"/>
              <a:t>recommended   </a:t>
            </a:r>
            <a:endParaRPr lang="en-US" dirty="0"/>
          </a:p>
          <a:p>
            <a:endParaRPr lang="en-US" dirty="0"/>
          </a:p>
        </p:txBody>
      </p:sp>
    </p:spTree>
    <p:extLst>
      <p:ext uri="{BB962C8B-B14F-4D97-AF65-F5344CB8AC3E}">
        <p14:creationId xmlns:p14="http://schemas.microsoft.com/office/powerpoint/2010/main" val="18428531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555" y="457200"/>
            <a:ext cx="7537450" cy="523875"/>
          </a:xfrm>
        </p:spPr>
        <p:txBody>
          <a:bodyPr/>
          <a:lstStyle/>
          <a:p>
            <a:r>
              <a:rPr lang="en-US" dirty="0" smtClean="0"/>
              <a:t>GCA Conformance Review</a:t>
            </a:r>
            <a:endParaRPr lang="en-US" dirty="0"/>
          </a:p>
        </p:txBody>
      </p:sp>
      <p:sp>
        <p:nvSpPr>
          <p:cNvPr id="3" name="Content Placeholder 2"/>
          <p:cNvSpPr>
            <a:spLocks noGrp="1"/>
          </p:cNvSpPr>
          <p:nvPr>
            <p:ph idx="1"/>
          </p:nvPr>
        </p:nvSpPr>
        <p:spPr>
          <a:xfrm>
            <a:off x="333555" y="981075"/>
            <a:ext cx="8458200" cy="5486400"/>
          </a:xfrm>
        </p:spPr>
        <p:txBody>
          <a:bodyPr/>
          <a:lstStyle/>
          <a:p>
            <a:r>
              <a:rPr lang="en-US" dirty="0" smtClean="0"/>
              <a:t>For each title we performed a manual in-depth review:</a:t>
            </a:r>
          </a:p>
          <a:p>
            <a:pPr lvl="1"/>
            <a:r>
              <a:rPr lang="en-US" dirty="0" smtClean="0"/>
              <a:t>WCAG Compliance (A and AA)</a:t>
            </a:r>
            <a:endParaRPr lang="en-US" dirty="0"/>
          </a:p>
          <a:p>
            <a:pPr lvl="1"/>
            <a:r>
              <a:rPr lang="en-US" dirty="0" smtClean="0"/>
              <a:t>Image Accessibility</a:t>
            </a:r>
          </a:p>
          <a:p>
            <a:pPr lvl="1"/>
            <a:r>
              <a:rPr lang="en-US" dirty="0"/>
              <a:t>HTML </a:t>
            </a:r>
            <a:r>
              <a:rPr lang="en-US" dirty="0" smtClean="0"/>
              <a:t>Tags</a:t>
            </a:r>
          </a:p>
          <a:p>
            <a:pPr lvl="1"/>
            <a:r>
              <a:rPr lang="en-US" dirty="0" smtClean="0"/>
              <a:t>General </a:t>
            </a:r>
            <a:r>
              <a:rPr lang="en-US" dirty="0"/>
              <a:t>A11Y	</a:t>
            </a:r>
            <a:endParaRPr lang="en-US" dirty="0" smtClean="0"/>
          </a:p>
          <a:p>
            <a:pPr lvl="1"/>
            <a:r>
              <a:rPr lang="en-US" dirty="0" smtClean="0"/>
              <a:t>Language</a:t>
            </a:r>
            <a:r>
              <a:rPr lang="en-US" dirty="0"/>
              <a:t>	</a:t>
            </a:r>
            <a:endParaRPr lang="en-US" dirty="0" smtClean="0"/>
          </a:p>
          <a:p>
            <a:pPr lvl="1"/>
            <a:r>
              <a:rPr lang="en-US" dirty="0" smtClean="0"/>
              <a:t>Structure </a:t>
            </a:r>
            <a:r>
              <a:rPr lang="en-US" dirty="0"/>
              <a:t>Nav.	</a:t>
            </a:r>
            <a:endParaRPr lang="en-US" dirty="0" smtClean="0"/>
          </a:p>
          <a:p>
            <a:pPr lvl="1"/>
            <a:r>
              <a:rPr lang="en-US" dirty="0" smtClean="0"/>
              <a:t>Links</a:t>
            </a:r>
            <a:r>
              <a:rPr lang="en-US" dirty="0"/>
              <a:t>	</a:t>
            </a:r>
            <a:endParaRPr lang="en-US" dirty="0" smtClean="0"/>
          </a:p>
          <a:p>
            <a:pPr lvl="1"/>
            <a:r>
              <a:rPr lang="en-US" dirty="0" smtClean="0"/>
              <a:t>Lists</a:t>
            </a:r>
            <a:r>
              <a:rPr lang="en-US" dirty="0"/>
              <a:t>	</a:t>
            </a:r>
            <a:endParaRPr lang="en-US" dirty="0" smtClean="0"/>
          </a:p>
          <a:p>
            <a:pPr lvl="1"/>
            <a:r>
              <a:rPr lang="en-US" dirty="0" smtClean="0"/>
              <a:t>Tables</a:t>
            </a:r>
          </a:p>
          <a:p>
            <a:pPr lvl="1"/>
            <a:r>
              <a:rPr lang="en-US" dirty="0" smtClean="0"/>
              <a:t>Notes</a:t>
            </a:r>
          </a:p>
          <a:p>
            <a:pPr lvl="1"/>
            <a:r>
              <a:rPr lang="en-US" dirty="0" smtClean="0"/>
              <a:t>Metadata (required and optional)</a:t>
            </a:r>
          </a:p>
          <a:p>
            <a:pPr lvl="1"/>
            <a:r>
              <a:rPr lang="en-US" dirty="0" smtClean="0"/>
              <a:t>EPUB specific accessibility 1.0 requirements</a:t>
            </a:r>
          </a:p>
          <a:p>
            <a:pPr lvl="1"/>
            <a:endParaRPr lang="en-US" dirty="0" smtClean="0"/>
          </a:p>
          <a:p>
            <a:pPr lvl="1"/>
            <a:endParaRPr lang="en-US" dirty="0"/>
          </a:p>
        </p:txBody>
      </p:sp>
    </p:spTree>
    <p:extLst>
      <p:ext uri="{BB962C8B-B14F-4D97-AF65-F5344CB8AC3E}">
        <p14:creationId xmlns:p14="http://schemas.microsoft.com/office/powerpoint/2010/main" val="20050148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3581400" y="1981200"/>
            <a:ext cx="2773363" cy="3429000"/>
          </a:xfrm>
        </p:spPr>
        <p:txBody>
          <a:bodyPr/>
          <a:lstStyle/>
          <a:p>
            <a:pPr marL="0" indent="0">
              <a:buNone/>
            </a:pPr>
            <a:r>
              <a:rPr lang="en-US" sz="30000" dirty="0" smtClean="0"/>
              <a:t>?</a:t>
            </a:r>
            <a:endParaRPr lang="en-US" sz="30000" dirty="0"/>
          </a:p>
        </p:txBody>
      </p:sp>
      <p:sp>
        <p:nvSpPr>
          <p:cNvPr id="4" name="TextBox 3"/>
          <p:cNvSpPr txBox="1"/>
          <p:nvPr/>
        </p:nvSpPr>
        <p:spPr>
          <a:xfrm>
            <a:off x="152400" y="1353336"/>
            <a:ext cx="8991600" cy="1255728"/>
          </a:xfrm>
          <a:prstGeom prst="rect">
            <a:avLst/>
          </a:prstGeom>
        </p:spPr>
        <p:txBody>
          <a:bodyPr vert="horz" wrap="square" lIns="91440" tIns="45720" rIns="91440" bIns="45720" rtlCol="0" anchor="b" anchorCtr="0">
            <a:spAutoFit/>
          </a:bodyPr>
          <a:lstStyle/>
          <a:p>
            <a:pPr marR="0" algn="l" defTabSz="457200" rtl="0" eaLnBrk="1" fontAlgn="auto" latinLnBrk="0" hangingPunct="1">
              <a:lnSpc>
                <a:spcPct val="90000"/>
              </a:lnSpc>
              <a:spcAft>
                <a:spcPts val="0"/>
              </a:spcAft>
              <a:buClrTx/>
              <a:buSzTx/>
              <a:buFont typeface="Arial"/>
              <a:buNone/>
              <a:tabLst/>
            </a:pPr>
            <a:r>
              <a:rPr kumimoji="0" lang="en-US" sz="2800" u="none" strike="noStrike" kern="1200" cap="none" spc="0" normalizeH="0" baseline="0" noProof="0" dirty="0" smtClean="0">
                <a:ln>
                  <a:noFill/>
                </a:ln>
                <a:effectLst/>
                <a:uLnTx/>
                <a:uFillTx/>
                <a:latin typeface="Whitney Book"/>
                <a:ea typeface="+mn-ea"/>
                <a:cs typeface="Whitney Book"/>
              </a:rPr>
              <a:t>Charles LaPierre, </a:t>
            </a:r>
            <a:r>
              <a:rPr kumimoji="0" lang="en-US" sz="2400" u="none" strike="noStrike" kern="1200" cap="none" spc="0" normalizeH="0" baseline="0" noProof="0" dirty="0" smtClean="0">
                <a:ln>
                  <a:noFill/>
                </a:ln>
                <a:effectLst/>
                <a:uLnTx/>
                <a:uFillTx/>
                <a:latin typeface="Whitney Book"/>
                <a:ea typeface="+mn-ea"/>
                <a:cs typeface="Whitney Book"/>
              </a:rPr>
              <a:t>Technical Lead DIAGRAM and Born Accessible</a:t>
            </a:r>
          </a:p>
          <a:p>
            <a:pPr marR="0" algn="l" defTabSz="457200" rtl="0" eaLnBrk="1" fontAlgn="auto" latinLnBrk="0" hangingPunct="1">
              <a:lnSpc>
                <a:spcPct val="90000"/>
              </a:lnSpc>
              <a:spcAft>
                <a:spcPts val="0"/>
              </a:spcAft>
              <a:buClrTx/>
              <a:buSzTx/>
              <a:buFont typeface="Arial"/>
              <a:buNone/>
              <a:tabLst/>
            </a:pPr>
            <a:endParaRPr lang="en-US" sz="2800" dirty="0" smtClean="0">
              <a:latin typeface="Whitney Book"/>
              <a:ea typeface="+mn-ea"/>
              <a:cs typeface="Whitney Book"/>
            </a:endParaRPr>
          </a:p>
          <a:p>
            <a:pPr marR="0" algn="l" defTabSz="457200" rtl="0" eaLnBrk="1" fontAlgn="auto" latinLnBrk="0" hangingPunct="1">
              <a:lnSpc>
                <a:spcPct val="90000"/>
              </a:lnSpc>
              <a:spcAft>
                <a:spcPts val="0"/>
              </a:spcAft>
              <a:buClrTx/>
              <a:buSzTx/>
              <a:buFont typeface="Arial"/>
              <a:buNone/>
              <a:tabLst/>
            </a:pPr>
            <a:r>
              <a:rPr lang="en-US" sz="2800" dirty="0" smtClean="0">
                <a:latin typeface="Whitney Book"/>
                <a:ea typeface="+mn-ea"/>
                <a:cs typeface="Whitney Book"/>
              </a:rPr>
              <a:t>Email: </a:t>
            </a:r>
            <a:r>
              <a:rPr lang="en-US" sz="2800" dirty="0" smtClean="0">
                <a:latin typeface="Whitney Book"/>
                <a:ea typeface="+mn-ea"/>
                <a:cs typeface="Whitney Book"/>
                <a:hlinkClick r:id="rId2"/>
              </a:rPr>
              <a:t>charlesl@benetech.org</a:t>
            </a:r>
            <a:r>
              <a:rPr lang="en-US" sz="2800" dirty="0" smtClean="0">
                <a:latin typeface="Whitney Book"/>
                <a:ea typeface="+mn-ea"/>
                <a:cs typeface="Whitney Book"/>
              </a:rPr>
              <a:t> </a:t>
            </a:r>
            <a:endParaRPr kumimoji="0" lang="en-US" sz="2800" u="none" strike="noStrike" kern="1200" cap="none" spc="0" normalizeH="0" baseline="0" noProof="0" dirty="0" smtClean="0">
              <a:ln>
                <a:noFill/>
              </a:ln>
              <a:effectLst/>
              <a:uLnTx/>
              <a:uFillTx/>
              <a:latin typeface="Whitney Book"/>
              <a:ea typeface="+mn-ea"/>
              <a:cs typeface="Whitney Book"/>
            </a:endParaRPr>
          </a:p>
        </p:txBody>
      </p:sp>
    </p:spTree>
    <p:extLst>
      <p:ext uri="{BB962C8B-B14F-4D97-AF65-F5344CB8AC3E}">
        <p14:creationId xmlns:p14="http://schemas.microsoft.com/office/powerpoint/2010/main" val="21190318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Helpful Links (1 of 3)</a:t>
            </a:r>
            <a:endParaRPr lang="en-US" dirty="0"/>
          </a:p>
        </p:txBody>
      </p:sp>
      <p:sp>
        <p:nvSpPr>
          <p:cNvPr id="3" name="Content Placeholder 2"/>
          <p:cNvSpPr>
            <a:spLocks noGrp="1"/>
          </p:cNvSpPr>
          <p:nvPr>
            <p:ph idx="1"/>
          </p:nvPr>
        </p:nvSpPr>
        <p:spPr>
          <a:xfrm>
            <a:off x="0" y="1295400"/>
            <a:ext cx="9144000" cy="5410200"/>
          </a:xfrm>
        </p:spPr>
        <p:txBody>
          <a:bodyPr/>
          <a:lstStyle/>
          <a:p>
            <a:r>
              <a:rPr lang="en-US" dirty="0" smtClean="0"/>
              <a:t>WCAG </a:t>
            </a:r>
            <a:r>
              <a:rPr lang="en-US" dirty="0"/>
              <a:t>2.0 Guidelines </a:t>
            </a:r>
            <a:r>
              <a:rPr lang="en-US" dirty="0" smtClean="0"/>
              <a:t>(AA RECOMMENDED)</a:t>
            </a:r>
          </a:p>
          <a:p>
            <a:pPr lvl="1"/>
            <a:r>
              <a:rPr lang="en-US" sz="2400" dirty="0" smtClean="0">
                <a:hlinkClick r:id="rId2"/>
              </a:rPr>
              <a:t>https</a:t>
            </a:r>
            <a:r>
              <a:rPr lang="en-US" sz="2400" dirty="0">
                <a:hlinkClick r:id="rId2"/>
              </a:rPr>
              <a:t>://www.w3.org/TR/WCAG20</a:t>
            </a:r>
            <a:r>
              <a:rPr lang="en-US" sz="2400" dirty="0" smtClean="0">
                <a:hlinkClick r:id="rId2"/>
              </a:rPr>
              <a:t>/</a:t>
            </a:r>
            <a:r>
              <a:rPr lang="en-US" sz="2400" dirty="0" smtClean="0"/>
              <a:t> </a:t>
            </a:r>
          </a:p>
          <a:p>
            <a:r>
              <a:rPr lang="en-US" dirty="0" smtClean="0"/>
              <a:t>Techniques </a:t>
            </a:r>
            <a:r>
              <a:rPr lang="en-US" dirty="0"/>
              <a:t>for WCAG 2.0</a:t>
            </a:r>
          </a:p>
          <a:p>
            <a:pPr lvl="1"/>
            <a:r>
              <a:rPr lang="en-US" sz="2400" dirty="0" smtClean="0">
                <a:hlinkClick r:id="rId3"/>
              </a:rPr>
              <a:t>https</a:t>
            </a:r>
            <a:r>
              <a:rPr lang="en-US" sz="2400" dirty="0">
                <a:hlinkClick r:id="rId3"/>
              </a:rPr>
              <a:t>://www.w3.org/TR/WCAG20-TECHS</a:t>
            </a:r>
            <a:r>
              <a:rPr lang="en-US" sz="2400" dirty="0" smtClean="0">
                <a:hlinkClick r:id="rId3"/>
              </a:rPr>
              <a:t>/</a:t>
            </a:r>
            <a:endParaRPr lang="en-US" sz="2400" dirty="0" smtClean="0"/>
          </a:p>
          <a:p>
            <a:r>
              <a:rPr lang="en-US" dirty="0" smtClean="0"/>
              <a:t>Accessible </a:t>
            </a:r>
            <a:r>
              <a:rPr lang="en-US" dirty="0"/>
              <a:t>Rich Internet Applications (WAI-ARIA) </a:t>
            </a:r>
            <a:r>
              <a:rPr lang="en-US" dirty="0" smtClean="0"/>
              <a:t>1.0</a:t>
            </a:r>
          </a:p>
          <a:p>
            <a:pPr lvl="1"/>
            <a:r>
              <a:rPr lang="mr-IN" sz="2400" dirty="0">
                <a:hlinkClick r:id="rId4"/>
              </a:rPr>
              <a:t>https://www.w3.org/TR/2014/REC-wai-aria-20140320</a:t>
            </a:r>
            <a:r>
              <a:rPr lang="mr-IN" sz="2400" dirty="0" smtClean="0">
                <a:hlinkClick r:id="rId4"/>
              </a:rPr>
              <a:t>/</a:t>
            </a:r>
            <a:r>
              <a:rPr lang="en-US" sz="2400" dirty="0" smtClean="0"/>
              <a:t> </a:t>
            </a:r>
          </a:p>
          <a:p>
            <a:r>
              <a:rPr lang="en-US" dirty="0"/>
              <a:t>Digital Publishing WAI-ARIA Module </a:t>
            </a:r>
            <a:r>
              <a:rPr lang="en-US" dirty="0" smtClean="0"/>
              <a:t>1.0</a:t>
            </a:r>
          </a:p>
          <a:p>
            <a:pPr lvl="1"/>
            <a:r>
              <a:rPr lang="en-US" sz="2400" dirty="0">
                <a:hlinkClick r:id="rId5"/>
              </a:rPr>
              <a:t>https://www.w3.org/TR/dpub-aria-1.0</a:t>
            </a:r>
            <a:r>
              <a:rPr lang="en-US" sz="2400" dirty="0" smtClean="0">
                <a:hlinkClick r:id="rId5"/>
              </a:rPr>
              <a:t>/</a:t>
            </a:r>
            <a:r>
              <a:rPr lang="en-US" sz="2400" dirty="0" smtClean="0"/>
              <a:t> </a:t>
            </a:r>
          </a:p>
        </p:txBody>
      </p:sp>
    </p:spTree>
    <p:extLst>
      <p:ext uri="{BB962C8B-B14F-4D97-AF65-F5344CB8AC3E}">
        <p14:creationId xmlns:p14="http://schemas.microsoft.com/office/powerpoint/2010/main" val="6989968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Helpful Links </a:t>
            </a:r>
            <a:r>
              <a:rPr lang="en-US" dirty="0" smtClean="0"/>
              <a:t>(2 of 3)</a:t>
            </a:r>
            <a:r>
              <a:rPr lang="en-US" dirty="0"/>
              <a:t>	</a:t>
            </a:r>
          </a:p>
        </p:txBody>
      </p:sp>
      <p:sp>
        <p:nvSpPr>
          <p:cNvPr id="3" name="Content Placeholder 2"/>
          <p:cNvSpPr>
            <a:spLocks noGrp="1"/>
          </p:cNvSpPr>
          <p:nvPr>
            <p:ph idx="1"/>
          </p:nvPr>
        </p:nvSpPr>
        <p:spPr>
          <a:xfrm>
            <a:off x="304800" y="1143000"/>
            <a:ext cx="8458200" cy="5638800"/>
          </a:xfrm>
        </p:spPr>
        <p:txBody>
          <a:bodyPr/>
          <a:lstStyle/>
          <a:p>
            <a:r>
              <a:rPr lang="en-US" dirty="0"/>
              <a:t>EPUB 3 Accessibility </a:t>
            </a:r>
            <a:r>
              <a:rPr lang="en-US" dirty="0" smtClean="0"/>
              <a:t>Guidelines	(no longer maintained but still has useful information)</a:t>
            </a:r>
          </a:p>
          <a:p>
            <a:pPr lvl="1"/>
            <a:r>
              <a:rPr lang="en-US" dirty="0">
                <a:hlinkClick r:id="rId2"/>
              </a:rPr>
              <a:t>https://</a:t>
            </a:r>
            <a:r>
              <a:rPr lang="en-US" dirty="0" smtClean="0">
                <a:hlinkClick r:id="rId2"/>
              </a:rPr>
              <a:t>idpf.github.io/a11y-guidelines/content/qa/qa-checklist.html</a:t>
            </a:r>
            <a:r>
              <a:rPr lang="en-US" dirty="0" smtClean="0"/>
              <a:t> </a:t>
            </a:r>
          </a:p>
          <a:p>
            <a:r>
              <a:rPr lang="en-US" dirty="0"/>
              <a:t>EPUB Accessibility </a:t>
            </a:r>
            <a:r>
              <a:rPr lang="en-US" dirty="0" smtClean="0"/>
              <a:t>1.0 </a:t>
            </a:r>
            <a:r>
              <a:rPr lang="mr-IN" dirty="0" smtClean="0"/>
              <a:t>–</a:t>
            </a:r>
            <a:r>
              <a:rPr lang="en-US" dirty="0" smtClean="0"/>
              <a:t> Conformance and Discovery</a:t>
            </a:r>
          </a:p>
          <a:p>
            <a:pPr lvl="1"/>
            <a:r>
              <a:rPr lang="en-US" dirty="0">
                <a:hlinkClick r:id="rId3"/>
              </a:rPr>
              <a:t>https://www.w3.org/Submission/epub-a11y</a:t>
            </a:r>
            <a:r>
              <a:rPr lang="en-US" dirty="0" smtClean="0">
                <a:hlinkClick r:id="rId3"/>
              </a:rPr>
              <a:t>/</a:t>
            </a:r>
            <a:r>
              <a:rPr lang="en-US" dirty="0" smtClean="0"/>
              <a:t> </a:t>
            </a:r>
          </a:p>
          <a:p>
            <a:r>
              <a:rPr lang="en-US" dirty="0"/>
              <a:t>EPUB Accessibility Techniques </a:t>
            </a:r>
            <a:r>
              <a:rPr lang="en-US" dirty="0" smtClean="0"/>
              <a:t>1.0</a:t>
            </a:r>
          </a:p>
          <a:p>
            <a:pPr lvl="1"/>
            <a:r>
              <a:rPr lang="en-US" dirty="0">
                <a:hlinkClick r:id="rId4"/>
              </a:rPr>
              <a:t>http://</a:t>
            </a:r>
            <a:r>
              <a:rPr lang="en-US" dirty="0" smtClean="0">
                <a:hlinkClick r:id="rId4"/>
              </a:rPr>
              <a:t>www.idpf.org/epub/a11y/techniques/techniques.html</a:t>
            </a:r>
            <a:r>
              <a:rPr lang="en-US" dirty="0" smtClean="0"/>
              <a:t> </a:t>
            </a:r>
          </a:p>
          <a:p>
            <a:r>
              <a:rPr lang="en-US" dirty="0"/>
              <a:t>Metadata: </a:t>
            </a:r>
            <a:r>
              <a:rPr lang="en-US" dirty="0" err="1" smtClean="0"/>
              <a:t>WebSchemas</a:t>
            </a:r>
            <a:r>
              <a:rPr lang="en-US" dirty="0" smtClean="0"/>
              <a:t> / Accessibility</a:t>
            </a:r>
          </a:p>
          <a:p>
            <a:pPr lvl="1"/>
            <a:r>
              <a:rPr lang="en-US" dirty="0">
                <a:hlinkClick r:id="rId5"/>
              </a:rPr>
              <a:t>https://</a:t>
            </a:r>
            <a:r>
              <a:rPr lang="en-US" dirty="0" smtClean="0">
                <a:hlinkClick r:id="rId5"/>
              </a:rPr>
              <a:t>www.w3.org/wiki/WebSchemas/Accessibility</a:t>
            </a:r>
            <a:r>
              <a:rPr lang="en-US" dirty="0" smtClean="0"/>
              <a:t> </a:t>
            </a:r>
          </a:p>
          <a:p>
            <a:r>
              <a:rPr lang="en-US" dirty="0"/>
              <a:t>EPUB 3 Structural Semantics </a:t>
            </a:r>
            <a:r>
              <a:rPr lang="en-US" dirty="0" smtClean="0"/>
              <a:t>Vocabulary</a:t>
            </a:r>
          </a:p>
          <a:p>
            <a:pPr lvl="1"/>
            <a:r>
              <a:rPr lang="en-US" dirty="0">
                <a:hlinkClick r:id="rId6"/>
              </a:rPr>
              <a:t>https://idpf.github.io/epub-vocabs/structure</a:t>
            </a:r>
            <a:r>
              <a:rPr lang="en-US" dirty="0" smtClean="0">
                <a:hlinkClick r:id="rId6"/>
              </a:rPr>
              <a:t>/</a:t>
            </a:r>
            <a:r>
              <a:rPr lang="en-US" dirty="0" smtClean="0"/>
              <a:t> </a:t>
            </a:r>
          </a:p>
        </p:txBody>
      </p:sp>
    </p:spTree>
    <p:extLst>
      <p:ext uri="{BB962C8B-B14F-4D97-AF65-F5344CB8AC3E}">
        <p14:creationId xmlns:p14="http://schemas.microsoft.com/office/powerpoint/2010/main" val="13052147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Helpful Links (3 of 3)	</a:t>
            </a:r>
            <a:endParaRPr lang="en-US" dirty="0"/>
          </a:p>
        </p:txBody>
      </p:sp>
      <p:sp>
        <p:nvSpPr>
          <p:cNvPr id="3" name="Content Placeholder 2"/>
          <p:cNvSpPr>
            <a:spLocks noGrp="1"/>
          </p:cNvSpPr>
          <p:nvPr>
            <p:ph idx="1"/>
          </p:nvPr>
        </p:nvSpPr>
        <p:spPr>
          <a:xfrm>
            <a:off x="17362" y="1143000"/>
            <a:ext cx="9144000" cy="5503220"/>
          </a:xfrm>
        </p:spPr>
        <p:txBody>
          <a:bodyPr/>
          <a:lstStyle/>
          <a:p>
            <a:r>
              <a:rPr lang="en-US" dirty="0" err="1"/>
              <a:t>EPUBCheck</a:t>
            </a:r>
            <a:r>
              <a:rPr lang="en-US" dirty="0"/>
              <a:t> Validation Conformance Tool</a:t>
            </a:r>
          </a:p>
          <a:p>
            <a:pPr lvl="1"/>
            <a:r>
              <a:rPr lang="en-US" dirty="0">
                <a:hlinkClick r:id="rId2"/>
              </a:rPr>
              <a:t>https://github.com/IDPF/epubcheck/releases</a:t>
            </a:r>
            <a:r>
              <a:rPr lang="en-US" dirty="0"/>
              <a:t> </a:t>
            </a:r>
          </a:p>
          <a:p>
            <a:r>
              <a:rPr lang="en-US" sz="2000" dirty="0" smtClean="0"/>
              <a:t>DAISY’s </a:t>
            </a:r>
            <a:r>
              <a:rPr lang="en-US" sz="2000" dirty="0"/>
              <a:t>Accessible Checker for EPUB (ACE)</a:t>
            </a:r>
          </a:p>
          <a:p>
            <a:pPr lvl="1"/>
            <a:r>
              <a:rPr lang="en-US" dirty="0">
                <a:hlinkClick r:id="rId3"/>
              </a:rPr>
              <a:t>https://github.com/daisy/ace/releases</a:t>
            </a:r>
            <a:r>
              <a:rPr lang="en-US" dirty="0"/>
              <a:t> </a:t>
            </a:r>
          </a:p>
          <a:p>
            <a:r>
              <a:rPr lang="en-US" sz="2000" dirty="0"/>
              <a:t>DAISY’s  Accessible Publishing Knowledge Base</a:t>
            </a:r>
          </a:p>
          <a:p>
            <a:pPr lvl="1"/>
            <a:r>
              <a:rPr lang="en-US" dirty="0">
                <a:hlinkClick r:id="rId4"/>
              </a:rPr>
              <a:t>http://kb.daisy.org/publishing/</a:t>
            </a:r>
            <a:r>
              <a:rPr lang="en-US" dirty="0"/>
              <a:t> </a:t>
            </a:r>
          </a:p>
          <a:p>
            <a:r>
              <a:rPr lang="en-US" sz="2000" dirty="0" smtClean="0"/>
              <a:t>BISG’s </a:t>
            </a:r>
            <a:r>
              <a:rPr lang="en-US" sz="2000" dirty="0"/>
              <a:t>Quick Start Guide to Accessible Publishing</a:t>
            </a:r>
          </a:p>
          <a:p>
            <a:pPr lvl="1"/>
            <a:r>
              <a:rPr lang="en-US" dirty="0">
                <a:hlinkClick r:id="rId5"/>
              </a:rPr>
              <a:t>https://bisg.site-ym.com/store/ViewProduct.aspx?id=6972996</a:t>
            </a:r>
            <a:r>
              <a:rPr lang="en-US" dirty="0"/>
              <a:t> </a:t>
            </a:r>
          </a:p>
          <a:p>
            <a:r>
              <a:rPr lang="en-US" sz="2000" dirty="0" smtClean="0"/>
              <a:t>DIAGRAM </a:t>
            </a:r>
            <a:r>
              <a:rPr lang="en-US" sz="2000" dirty="0"/>
              <a:t>Center’s </a:t>
            </a:r>
            <a:r>
              <a:rPr lang="en-US" sz="2000" dirty="0" smtClean="0"/>
              <a:t>“Top </a:t>
            </a:r>
            <a:r>
              <a:rPr lang="en-US" sz="2000" dirty="0"/>
              <a:t>Tips for Creating Accessible EPUB 3 </a:t>
            </a:r>
            <a:r>
              <a:rPr lang="en-US" sz="2000" dirty="0" smtClean="0"/>
              <a:t>Files”</a:t>
            </a:r>
          </a:p>
          <a:p>
            <a:pPr lvl="1"/>
            <a:r>
              <a:rPr lang="en-US" dirty="0">
                <a:hlinkClick r:id="rId6"/>
              </a:rPr>
              <a:t>http://</a:t>
            </a:r>
            <a:r>
              <a:rPr lang="en-US" dirty="0" smtClean="0">
                <a:hlinkClick r:id="rId6"/>
              </a:rPr>
              <a:t>diagramcenter.org/54-9-tips-for-creating-accessible-epub-3-files.html</a:t>
            </a:r>
            <a:r>
              <a:rPr lang="en-US" dirty="0" smtClean="0"/>
              <a:t> </a:t>
            </a:r>
          </a:p>
          <a:p>
            <a:r>
              <a:rPr lang="en-US" sz="2000" dirty="0" smtClean="0"/>
              <a:t>DIAGRAM </a:t>
            </a:r>
            <a:r>
              <a:rPr lang="en-US" sz="2000" dirty="0"/>
              <a:t>Center’s “Accessible Image Sample Book</a:t>
            </a:r>
            <a:r>
              <a:rPr lang="en-US" sz="2000" dirty="0" smtClean="0"/>
              <a:t>”</a:t>
            </a:r>
          </a:p>
          <a:p>
            <a:pPr lvl="1"/>
            <a:r>
              <a:rPr lang="en-US" dirty="0">
                <a:hlinkClick r:id="rId7"/>
              </a:rPr>
              <a:t>http://</a:t>
            </a:r>
            <a:r>
              <a:rPr lang="en-US" dirty="0" smtClean="0">
                <a:hlinkClick r:id="rId7"/>
              </a:rPr>
              <a:t>diagramcenter.org/standards-and-practices/accessible-image-sample-book.html</a:t>
            </a:r>
            <a:r>
              <a:rPr lang="en-US" dirty="0" smtClean="0"/>
              <a:t> </a:t>
            </a:r>
          </a:p>
          <a:p>
            <a:endParaRPr lang="en-US" dirty="0" smtClean="0"/>
          </a:p>
        </p:txBody>
      </p:sp>
    </p:spTree>
    <p:extLst>
      <p:ext uri="{BB962C8B-B14F-4D97-AF65-F5344CB8AC3E}">
        <p14:creationId xmlns:p14="http://schemas.microsoft.com/office/powerpoint/2010/main" val="198916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2971800"/>
            <a:ext cx="8839200" cy="1600200"/>
          </a:xfrm>
        </p:spPr>
        <p:txBody>
          <a:bodyPr/>
          <a:lstStyle/>
          <a:p>
            <a:pPr marL="0" indent="0" algn="ctr">
              <a:buNone/>
            </a:pPr>
            <a:r>
              <a:rPr lang="en-US" sz="9600" dirty="0" smtClean="0"/>
              <a:t>Standards</a:t>
            </a:r>
            <a:endParaRPr lang="en-US" sz="9600" dirty="0"/>
          </a:p>
        </p:txBody>
      </p:sp>
    </p:spTree>
    <p:extLst>
      <p:ext uri="{BB962C8B-B14F-4D97-AF65-F5344CB8AC3E}">
        <p14:creationId xmlns:p14="http://schemas.microsoft.com/office/powerpoint/2010/main" val="974809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52400" y="1143000"/>
            <a:ext cx="8820150" cy="5334000"/>
          </a:xfrm>
        </p:spPr>
        <p:txBody>
          <a:bodyPr>
            <a:normAutofit/>
          </a:bodyPr>
          <a:lstStyle/>
          <a:p>
            <a:pPr eaLnBrk="1" hangingPunct="1"/>
            <a:r>
              <a:rPr lang="en-US" altLang="x-none" sz="3000" dirty="0">
                <a:latin typeface="Whitney Book" charset="0"/>
                <a:ea typeface="MS PGothic" charset="-128"/>
                <a:cs typeface="Whitney Book" charset="0"/>
              </a:rPr>
              <a:t>World Wide Web Consortium (W3C) </a:t>
            </a:r>
          </a:p>
          <a:p>
            <a:pPr lvl="1" eaLnBrk="1" hangingPunct="1"/>
            <a:r>
              <a:rPr lang="en-US" altLang="x-none" sz="2600" dirty="0">
                <a:latin typeface="Whitney Book" charset="0"/>
                <a:ea typeface="Whitney Book" charset="0"/>
                <a:cs typeface="Whitney Book" charset="0"/>
              </a:rPr>
              <a:t>HTML5, CSS, SVG, MathML</a:t>
            </a:r>
          </a:p>
          <a:p>
            <a:pPr eaLnBrk="1" hangingPunct="1"/>
            <a:r>
              <a:rPr lang="en-US" altLang="x-none" sz="3000" dirty="0">
                <a:latin typeface="Whitney Book" charset="0"/>
                <a:ea typeface="MS PGothic" charset="-128"/>
                <a:cs typeface="Whitney Book" charset="0"/>
              </a:rPr>
              <a:t>Web Accessibility Initiative (WAI)</a:t>
            </a:r>
          </a:p>
          <a:p>
            <a:pPr lvl="1" eaLnBrk="1" hangingPunct="1"/>
            <a:r>
              <a:rPr lang="en-US" altLang="x-none" sz="3000" dirty="0">
                <a:latin typeface="Whitney Book" charset="0"/>
                <a:ea typeface="Whitney Book" charset="0"/>
                <a:cs typeface="Whitney Book" charset="0"/>
              </a:rPr>
              <a:t>Web Content Accessibility Guidelines (WCAG 2.0) </a:t>
            </a:r>
          </a:p>
          <a:p>
            <a:pPr lvl="2" eaLnBrk="1" hangingPunct="1"/>
            <a:r>
              <a:rPr lang="en-US" altLang="x-none" sz="1600" dirty="0">
                <a:latin typeface="Whitney Book" charset="0"/>
                <a:ea typeface="Whitney Book" charset="0"/>
                <a:cs typeface="Whitney Book" charset="0"/>
              </a:rPr>
              <a:t>W3C Recommended December 2008 </a:t>
            </a:r>
          </a:p>
          <a:p>
            <a:pPr lvl="1" eaLnBrk="1" hangingPunct="1"/>
            <a:r>
              <a:rPr lang="en-US" altLang="x-none" sz="3000" dirty="0">
                <a:latin typeface="Whitney Book" charset="0"/>
                <a:ea typeface="Whitney Book" charset="0"/>
                <a:cs typeface="Whitney Book" charset="0"/>
              </a:rPr>
              <a:t>Accessible Rich Internet Applications (ARIA 1.0)</a:t>
            </a:r>
          </a:p>
          <a:p>
            <a:pPr lvl="2" eaLnBrk="1" hangingPunct="1"/>
            <a:r>
              <a:rPr lang="en-US" altLang="x-none" sz="1600" dirty="0">
                <a:latin typeface="Whitney Book" charset="0"/>
                <a:ea typeface="Whitney Book" charset="0"/>
                <a:cs typeface="Whitney Book" charset="0"/>
              </a:rPr>
              <a:t>W3C Recommended March 2014</a:t>
            </a:r>
          </a:p>
          <a:p>
            <a:pPr eaLnBrk="1" hangingPunct="1"/>
            <a:r>
              <a:rPr lang="en-US" altLang="x-none" sz="3000" dirty="0">
                <a:latin typeface="Whitney Book" charset="0"/>
                <a:ea typeface="MS PGothic" charset="-128"/>
                <a:cs typeface="Whitney Book" charset="0"/>
              </a:rPr>
              <a:t>International Digital Publishing Forum (IDPF)</a:t>
            </a:r>
          </a:p>
          <a:p>
            <a:pPr lvl="1" eaLnBrk="1" hangingPunct="1"/>
            <a:r>
              <a:rPr lang="en-US" altLang="x-none" sz="2600" dirty="0" smtClean="0">
                <a:latin typeface="Whitney Book" charset="0"/>
                <a:ea typeface="Whitney Book" charset="0"/>
                <a:cs typeface="Whitney Book" charset="0"/>
              </a:rPr>
              <a:t>EPUB </a:t>
            </a:r>
            <a:r>
              <a:rPr lang="en-US" altLang="x-none" sz="2600" dirty="0">
                <a:latin typeface="Whitney Book" charset="0"/>
                <a:ea typeface="Whitney Book" charset="0"/>
                <a:cs typeface="Whitney Book" charset="0"/>
              </a:rPr>
              <a:t>the digital publishing standard built on Web technologies (i.e., HTML5, CSS, ARIA, </a:t>
            </a:r>
            <a:r>
              <a:rPr lang="en-US" altLang="x-none" sz="2600" dirty="0" smtClean="0">
                <a:latin typeface="Whitney Book" charset="0"/>
                <a:ea typeface="Whitney Book" charset="0"/>
                <a:cs typeface="Whitney Book" charset="0"/>
              </a:rPr>
              <a:t>etc.</a:t>
            </a:r>
            <a:r>
              <a:rPr lang="is-IS" altLang="x-none" sz="2600" dirty="0" smtClean="0">
                <a:latin typeface="Whitney Book" charset="0"/>
                <a:ea typeface="Whitney Book" charset="0"/>
                <a:cs typeface="Whitney Book" charset="0"/>
              </a:rPr>
              <a:t>)</a:t>
            </a:r>
            <a:endParaRPr lang="en-US" altLang="x-none" sz="2600" dirty="0">
              <a:latin typeface="Whitney Book" charset="0"/>
              <a:ea typeface="Whitney Book" charset="0"/>
              <a:cs typeface="Whitney Book" charset="0"/>
            </a:endParaRPr>
          </a:p>
        </p:txBody>
      </p:sp>
      <p:pic>
        <p:nvPicPr>
          <p:cNvPr id="8" name="Picture 7" title="IDPF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49224"/>
            <a:ext cx="1539875" cy="690563"/>
          </a:xfrm>
          <a:prstGeom prst="rect">
            <a:avLst/>
          </a:prstGeom>
        </p:spPr>
      </p:pic>
      <p:pic>
        <p:nvPicPr>
          <p:cNvPr id="9" name="Picture 8" title="W3C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131762"/>
            <a:ext cx="1089025" cy="725488"/>
          </a:xfrm>
          <a:prstGeom prst="rect">
            <a:avLst/>
          </a:prstGeom>
        </p:spPr>
      </p:pic>
      <p:sp>
        <p:nvSpPr>
          <p:cNvPr id="6" name="Title 1"/>
          <p:cNvSpPr>
            <a:spLocks noGrp="1"/>
          </p:cNvSpPr>
          <p:nvPr>
            <p:ph type="title"/>
          </p:nvPr>
        </p:nvSpPr>
        <p:spPr>
          <a:xfrm>
            <a:off x="152400" y="3258"/>
            <a:ext cx="5189538" cy="1077913"/>
          </a:xfrm>
        </p:spPr>
        <p:txBody>
          <a:bodyPr>
            <a:normAutofit/>
          </a:bodyPr>
          <a:lstStyle/>
          <a:p>
            <a:pPr eaLnBrk="1" hangingPunct="1"/>
            <a:r>
              <a:rPr lang="en-US" altLang="x-none" sz="3200" dirty="0">
                <a:latin typeface="Whitney Book" charset="0"/>
                <a:ea typeface="MS PGothic" charset="-128"/>
                <a:cs typeface="Whitney Book" charset="0"/>
              </a:rPr>
              <a:t>Standards at the Core of Accessibility</a:t>
            </a:r>
          </a:p>
        </p:txBody>
      </p:sp>
    </p:spTree>
    <p:extLst>
      <p:ext uri="{BB962C8B-B14F-4D97-AF65-F5344CB8AC3E}">
        <p14:creationId xmlns:p14="http://schemas.microsoft.com/office/powerpoint/2010/main" val="472254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28074" y="1163556"/>
            <a:ext cx="8915400" cy="5824537"/>
          </a:xfrm>
        </p:spPr>
        <p:txBody>
          <a:bodyPr/>
          <a:lstStyle/>
          <a:p>
            <a:pPr eaLnBrk="1" hangingPunct="1"/>
            <a:r>
              <a:rPr lang="en-US" altLang="x-none" dirty="0">
                <a:latin typeface="Whitney Book" charset="0"/>
                <a:ea typeface="MS PGothic" charset="-128"/>
                <a:cs typeface="Whitney Book" charset="0"/>
              </a:rPr>
              <a:t>IDPF earlier this year merged into the W3C which places EPUB within the W3C’s domain.</a:t>
            </a:r>
          </a:p>
          <a:p>
            <a:pPr eaLnBrk="1" hangingPunct="1"/>
            <a:r>
              <a:rPr lang="en-US" altLang="x-none" dirty="0">
                <a:latin typeface="Whitney Book" charset="0"/>
                <a:ea typeface="MS PGothic" charset="-128"/>
                <a:cs typeface="Whitney Book" charset="0"/>
              </a:rPr>
              <a:t>EPUB is fundamentally web pages bundled together in this “EPUB” container, and any accessibility improvements for the web will ultimately end up in EPUB.</a:t>
            </a:r>
          </a:p>
          <a:p>
            <a:pPr eaLnBrk="1" hangingPunct="1"/>
            <a:r>
              <a:rPr lang="en-US" altLang="x-none" dirty="0">
                <a:latin typeface="Whitney Book" charset="0"/>
                <a:ea typeface="MS PGothic" charset="-128"/>
                <a:cs typeface="Whitney Book" charset="0"/>
              </a:rPr>
              <a:t>EPUB 3.1 is an approved recommendation (January 5, 2017)</a:t>
            </a:r>
          </a:p>
          <a:p>
            <a:pPr eaLnBrk="1" hangingPunct="1"/>
            <a:r>
              <a:rPr lang="en-US" altLang="x-none" dirty="0" smtClean="0">
                <a:latin typeface="Whitney Book" charset="0"/>
                <a:ea typeface="MS PGothic" charset="-128"/>
                <a:cs typeface="Whitney Book" charset="0"/>
              </a:rPr>
              <a:t>Included </a:t>
            </a:r>
            <a:r>
              <a:rPr lang="en-US" altLang="x-none" dirty="0">
                <a:latin typeface="Whitney Book" charset="0"/>
                <a:ea typeface="MS PGothic" charset="-128"/>
                <a:cs typeface="Whitney Book" charset="0"/>
              </a:rPr>
              <a:t>is EPUB Accessibility 1.0</a:t>
            </a:r>
            <a:br>
              <a:rPr lang="en-US" altLang="x-none" dirty="0">
                <a:latin typeface="Whitney Book" charset="0"/>
                <a:ea typeface="MS PGothic" charset="-128"/>
                <a:cs typeface="Whitney Book" charset="0"/>
              </a:rPr>
            </a:br>
            <a:r>
              <a:rPr lang="en-US" altLang="x-none" dirty="0">
                <a:latin typeface="Whitney Book" charset="0"/>
                <a:ea typeface="MS PGothic" charset="-128"/>
                <a:cs typeface="Whitney Book" charset="0"/>
              </a:rPr>
              <a:t>Conformance and Discovery Requirements for EPUB Publications</a:t>
            </a:r>
          </a:p>
          <a:p>
            <a:pPr eaLnBrk="1" hangingPunct="1"/>
            <a:r>
              <a:rPr lang="en-US" altLang="x-none" dirty="0" smtClean="0">
                <a:latin typeface="Whitney Book" charset="0"/>
                <a:ea typeface="MS PGothic" charset="-128"/>
                <a:cs typeface="Whitney Book" charset="0"/>
              </a:rPr>
              <a:t>We </a:t>
            </a:r>
            <a:r>
              <a:rPr lang="en-US" altLang="x-none" dirty="0">
                <a:latin typeface="Whitney Book" charset="0"/>
                <a:ea typeface="MS PGothic" charset="-128"/>
                <a:cs typeface="Whitney Book" charset="0"/>
              </a:rPr>
              <a:t>want to be practical in that publishers should readily be able to produce accessible EPUB from their normal production process</a:t>
            </a:r>
          </a:p>
          <a:p>
            <a:pPr eaLnBrk="1" hangingPunct="1"/>
            <a:r>
              <a:rPr lang="en-US" altLang="x-none" b="1" dirty="0">
                <a:latin typeface="Whitney Book" charset="0"/>
                <a:ea typeface="MS PGothic" charset="-128"/>
                <a:cs typeface="Whitney Book" charset="0"/>
              </a:rPr>
              <a:t>Important</a:t>
            </a:r>
            <a:r>
              <a:rPr lang="en-US" altLang="x-none" dirty="0">
                <a:latin typeface="Whitney Book" charset="0"/>
                <a:ea typeface="MS PGothic" charset="-128"/>
                <a:cs typeface="Whitney Book" charset="0"/>
              </a:rPr>
              <a:t>: </a:t>
            </a:r>
            <a:r>
              <a:rPr lang="en-US" altLang="x-none" b="1" dirty="0">
                <a:latin typeface="Whitney Book" charset="0"/>
                <a:ea typeface="MS PGothic" charset="-128"/>
                <a:cs typeface="Whitney Book" charset="0"/>
              </a:rPr>
              <a:t>First ever specification to enable </a:t>
            </a:r>
            <a:br>
              <a:rPr lang="en-US" altLang="x-none" b="1" dirty="0">
                <a:latin typeface="Whitney Book" charset="0"/>
                <a:ea typeface="MS PGothic" charset="-128"/>
                <a:cs typeface="Whitney Book" charset="0"/>
              </a:rPr>
            </a:br>
            <a:r>
              <a:rPr lang="en-US" altLang="x-none" b="1" dirty="0">
                <a:latin typeface="Whitney Book" charset="0"/>
                <a:ea typeface="MS PGothic" charset="-128"/>
                <a:cs typeface="Whitney Book" charset="0"/>
              </a:rPr>
              <a:t>accessibility certification!</a:t>
            </a:r>
          </a:p>
          <a:p>
            <a:pPr eaLnBrk="1" hangingPunct="1"/>
            <a:endParaRPr lang="en-US" altLang="x-none" dirty="0">
              <a:latin typeface="Whitney Book" charset="0"/>
              <a:ea typeface="MS PGothic" charset="-128"/>
              <a:cs typeface="Whitney Book" charset="0"/>
            </a:endParaRPr>
          </a:p>
        </p:txBody>
      </p:sp>
      <p:pic>
        <p:nvPicPr>
          <p:cNvPr id="3" name="Picture 2" title="EPU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112713"/>
            <a:ext cx="685800" cy="935038"/>
          </a:xfrm>
          <a:prstGeom prst="rect">
            <a:avLst/>
          </a:prstGeom>
        </p:spPr>
      </p:pic>
      <p:pic>
        <p:nvPicPr>
          <p:cNvPr id="5" name="Picture 4" title="W3C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5151" y="190292"/>
            <a:ext cx="1089025" cy="725487"/>
          </a:xfrm>
          <a:prstGeom prst="rect">
            <a:avLst/>
          </a:prstGeom>
        </p:spPr>
      </p:pic>
      <p:sp>
        <p:nvSpPr>
          <p:cNvPr id="4" name="Title 1"/>
          <p:cNvSpPr>
            <a:spLocks noGrp="1"/>
          </p:cNvSpPr>
          <p:nvPr>
            <p:ph type="title"/>
          </p:nvPr>
        </p:nvSpPr>
        <p:spPr>
          <a:xfrm>
            <a:off x="228600" y="-20387"/>
            <a:ext cx="5964572" cy="1077913"/>
          </a:xfrm>
        </p:spPr>
        <p:txBody>
          <a:bodyPr>
            <a:normAutofit/>
          </a:bodyPr>
          <a:lstStyle/>
          <a:p>
            <a:pPr eaLnBrk="1" hangingPunct="1"/>
            <a:r>
              <a:rPr lang="en-US" altLang="x-none" sz="3200" dirty="0">
                <a:latin typeface="Whitney Book" charset="0"/>
                <a:ea typeface="MS PGothic" charset="-128"/>
                <a:cs typeface="Whitney Book" charset="0"/>
              </a:rPr>
              <a:t>EPUB within the World Wide Web Consortium (W3C)</a:t>
            </a:r>
          </a:p>
        </p:txBody>
      </p:sp>
    </p:spTree>
    <p:extLst>
      <p:ext uri="{BB962C8B-B14F-4D97-AF65-F5344CB8AC3E}">
        <p14:creationId xmlns:p14="http://schemas.microsoft.com/office/powerpoint/2010/main" val="329912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50" y="542925"/>
            <a:ext cx="7537450" cy="523875"/>
          </a:xfrm>
        </p:spPr>
        <p:txBody>
          <a:bodyPr>
            <a:normAutofit/>
          </a:bodyPr>
          <a:lstStyle/>
          <a:p>
            <a:r>
              <a:rPr lang="en-US" dirty="0" smtClean="0"/>
              <a:t>Intro to WCAG</a:t>
            </a:r>
            <a:endParaRPr lang="en-US" dirty="0"/>
          </a:p>
        </p:txBody>
      </p:sp>
      <p:sp>
        <p:nvSpPr>
          <p:cNvPr id="3" name="Content Placeholder 2"/>
          <p:cNvSpPr>
            <a:spLocks noGrp="1"/>
          </p:cNvSpPr>
          <p:nvPr>
            <p:ph idx="1"/>
          </p:nvPr>
        </p:nvSpPr>
        <p:spPr>
          <a:xfrm>
            <a:off x="311150" y="1371600"/>
            <a:ext cx="8458200" cy="5410200"/>
          </a:xfrm>
        </p:spPr>
        <p:txBody>
          <a:bodyPr/>
          <a:lstStyle/>
          <a:p>
            <a:r>
              <a:rPr lang="en-US" sz="3200" dirty="0" smtClean="0"/>
              <a:t>Web </a:t>
            </a:r>
            <a:r>
              <a:rPr lang="en-US" sz="3200" dirty="0"/>
              <a:t>Content Accessibility Guidelines (WCAG) 2.0 covers a wide range of recommendations for making Web content more accessible. </a:t>
            </a:r>
            <a:endParaRPr lang="en-US" sz="3200" dirty="0" smtClean="0"/>
          </a:p>
          <a:p>
            <a:r>
              <a:rPr lang="en-US" sz="3200" dirty="0" smtClean="0"/>
              <a:t>Following </a:t>
            </a:r>
            <a:r>
              <a:rPr lang="en-US" sz="3200" dirty="0"/>
              <a:t>these guidelines will make content accessible to a wider range of people with disabilities, including blindness and low vision, deafness and hearing loss, learning disabilities, cognitive limitations, limited movement, speech disabilities, photosensitivity and combinations of these. </a:t>
            </a:r>
          </a:p>
        </p:txBody>
      </p:sp>
    </p:spTree>
    <p:extLst>
      <p:ext uri="{BB962C8B-B14F-4D97-AF65-F5344CB8AC3E}">
        <p14:creationId xmlns:p14="http://schemas.microsoft.com/office/powerpoint/2010/main" val="414815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50" y="449263"/>
            <a:ext cx="7537450" cy="584200"/>
          </a:xfrm>
        </p:spPr>
        <p:txBody>
          <a:bodyPr>
            <a:normAutofit/>
          </a:bodyPr>
          <a:lstStyle/>
          <a:p>
            <a:pPr eaLnBrk="1" hangingPunct="1"/>
            <a:r>
              <a:rPr lang="en-US" altLang="x-none" sz="3200">
                <a:latin typeface="Whitney Book" charset="0"/>
                <a:ea typeface="MS PGothic" charset="-128"/>
                <a:cs typeface="Whitney Book" charset="0"/>
              </a:rPr>
              <a:t>Four Principals of WCAG</a:t>
            </a:r>
          </a:p>
        </p:txBody>
      </p:sp>
      <p:sp>
        <p:nvSpPr>
          <p:cNvPr id="3" name="Content Placeholder 2"/>
          <p:cNvSpPr>
            <a:spLocks noGrp="1"/>
          </p:cNvSpPr>
          <p:nvPr>
            <p:ph idx="1"/>
          </p:nvPr>
        </p:nvSpPr>
        <p:spPr>
          <a:xfrm>
            <a:off x="304800" y="1219200"/>
            <a:ext cx="8458200" cy="4906963"/>
          </a:xfrm>
        </p:spPr>
        <p:txBody>
          <a:bodyPr>
            <a:normAutofit/>
          </a:bodyPr>
          <a:lstStyle/>
          <a:p>
            <a:pPr marL="457200" indent="-457200" eaLnBrk="1" hangingPunct="1">
              <a:buFont typeface="+mj-lt"/>
              <a:buAutoNum type="arabicPeriod"/>
              <a:defRPr/>
            </a:pPr>
            <a:r>
              <a:rPr lang="en-US" sz="2800" b="1" dirty="0" smtClean="0"/>
              <a:t>Perceivable</a:t>
            </a:r>
            <a:r>
              <a:rPr lang="en-US" sz="2800" dirty="0" smtClean="0"/>
              <a:t> </a:t>
            </a:r>
            <a:r>
              <a:rPr lang="en-US" sz="2800" dirty="0"/>
              <a:t>- Information and user interface components must be presentable to users in ways they can </a:t>
            </a:r>
            <a:r>
              <a:rPr lang="en-US" sz="2800" dirty="0" smtClean="0"/>
              <a:t>perceive (e.g. </a:t>
            </a:r>
            <a:r>
              <a:rPr lang="en-US" sz="2800" b="1" dirty="0" smtClean="0"/>
              <a:t>See</a:t>
            </a:r>
            <a:r>
              <a:rPr lang="en-US" sz="2800" dirty="0" smtClean="0"/>
              <a:t> and </a:t>
            </a:r>
            <a:r>
              <a:rPr lang="en-US" sz="2800" b="1" dirty="0" smtClean="0"/>
              <a:t>Hear</a:t>
            </a:r>
            <a:r>
              <a:rPr lang="en-US" sz="2800" dirty="0" smtClean="0"/>
              <a:t> content).</a:t>
            </a:r>
          </a:p>
          <a:p>
            <a:pPr marL="457200" indent="-457200" eaLnBrk="1" hangingPunct="1">
              <a:buFont typeface="+mj-lt"/>
              <a:buAutoNum type="arabicPeriod"/>
              <a:defRPr/>
            </a:pPr>
            <a:r>
              <a:rPr lang="en-US" sz="2800" b="1" dirty="0"/>
              <a:t>Operable</a:t>
            </a:r>
            <a:r>
              <a:rPr lang="en-US" sz="2800" dirty="0"/>
              <a:t> - User interface components and navigation must be </a:t>
            </a:r>
            <a:r>
              <a:rPr lang="en-US" sz="2800" dirty="0" smtClean="0"/>
              <a:t>operable (e.g. </a:t>
            </a:r>
            <a:r>
              <a:rPr lang="en-US" sz="2800" b="1" dirty="0" smtClean="0"/>
              <a:t>Typing, Mouse</a:t>
            </a:r>
            <a:r>
              <a:rPr lang="en-US" sz="2800" dirty="0" smtClean="0"/>
              <a:t> or by </a:t>
            </a:r>
            <a:r>
              <a:rPr lang="en-US" sz="2800" b="1" dirty="0" smtClean="0"/>
              <a:t>Voice</a:t>
            </a:r>
            <a:r>
              <a:rPr lang="en-US" sz="2800" dirty="0" smtClean="0"/>
              <a:t>)</a:t>
            </a:r>
          </a:p>
          <a:p>
            <a:pPr marL="457200" indent="-457200" eaLnBrk="1" hangingPunct="1">
              <a:buFont typeface="+mj-lt"/>
              <a:buAutoNum type="arabicPeriod"/>
              <a:defRPr/>
            </a:pPr>
            <a:r>
              <a:rPr lang="en-US" sz="2800" b="1" dirty="0"/>
              <a:t>Understandable</a:t>
            </a:r>
            <a:r>
              <a:rPr lang="en-US" sz="2800" dirty="0"/>
              <a:t> - Information and the operation of user interface must be understandable</a:t>
            </a:r>
            <a:r>
              <a:rPr lang="en-US" sz="2800" dirty="0" smtClean="0"/>
              <a:t>.</a:t>
            </a:r>
          </a:p>
          <a:p>
            <a:pPr marL="457200" indent="-457200" eaLnBrk="1" hangingPunct="1">
              <a:buFont typeface="+mj-lt"/>
              <a:buAutoNum type="arabicPeriod"/>
              <a:defRPr/>
            </a:pPr>
            <a:r>
              <a:rPr lang="en-US" sz="2800" b="1" dirty="0"/>
              <a:t>Robust</a:t>
            </a:r>
            <a:r>
              <a:rPr lang="en-US" sz="2800" dirty="0"/>
              <a:t> - Content must be robust enough that it can be interpreted reliably by a wide variety </a:t>
            </a:r>
            <a:r>
              <a:rPr lang="en-US" sz="2800" dirty="0" smtClean="0"/>
              <a:t>of assistive technologies (e.g. </a:t>
            </a:r>
            <a:r>
              <a:rPr lang="en-US" sz="2800" b="1" dirty="0" smtClean="0"/>
              <a:t>Screen Readers </a:t>
            </a:r>
            <a:r>
              <a:rPr lang="en-US" sz="2800" dirty="0" smtClean="0"/>
              <a:t>and </a:t>
            </a:r>
            <a:r>
              <a:rPr lang="en-US" sz="2800" b="1" dirty="0" smtClean="0"/>
              <a:t>Magnifiers</a:t>
            </a:r>
            <a:r>
              <a:rPr lang="en-US" sz="2800" dirty="0" smtClean="0"/>
              <a:t>)</a:t>
            </a:r>
          </a:p>
          <a:p>
            <a:pPr eaLnBrk="1" hangingPunct="1">
              <a:buFont typeface="Lucida Grande" pitchFamily="-84" charset="0"/>
              <a:buChar char="●"/>
              <a:defRPr/>
            </a:pPr>
            <a:endParaRPr lang="en-US" dirty="0"/>
          </a:p>
        </p:txBody>
      </p:sp>
      <p:pic>
        <p:nvPicPr>
          <p:cNvPr id="5" name="Picture 4" title="WCAG 2.0 W3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4450"/>
            <a:ext cx="1371600" cy="989013"/>
          </a:xfrm>
          <a:prstGeom prst="rect">
            <a:avLst/>
          </a:prstGeom>
        </p:spPr>
      </p:pic>
    </p:spTree>
    <p:extLst>
      <p:ext uri="{BB962C8B-B14F-4D97-AF65-F5344CB8AC3E}">
        <p14:creationId xmlns:p14="http://schemas.microsoft.com/office/powerpoint/2010/main" val="1068778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Benetech">
  <a:themeElements>
    <a:clrScheme name="Custom 357">
      <a:dk1>
        <a:sysClr val="windowText" lastClr="000000"/>
      </a:dk1>
      <a:lt1>
        <a:sysClr val="window" lastClr="FFFFFF"/>
      </a:lt1>
      <a:dk2>
        <a:srgbClr val="002251"/>
      </a:dk2>
      <a:lt2>
        <a:srgbClr val="AFB1B4"/>
      </a:lt2>
      <a:accent1>
        <a:srgbClr val="CD3D17"/>
      </a:accent1>
      <a:accent2>
        <a:srgbClr val="FA8512"/>
      </a:accent2>
      <a:accent3>
        <a:srgbClr val="C1D82F"/>
      </a:accent3>
      <a:accent4>
        <a:srgbClr val="55C1DC"/>
      </a:accent4>
      <a:accent5>
        <a:srgbClr val="FFB819"/>
      </a:accent5>
      <a:accent6>
        <a:srgbClr val="695743"/>
      </a:accent6>
      <a:hlink>
        <a:srgbClr val="818E98"/>
      </a:hlink>
      <a:folHlink>
        <a:srgbClr val="EAE2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B819"/>
        </a:solidFill>
        <a:ln>
          <a:noFill/>
        </a:ln>
        <a:effectLst/>
      </a:spPr>
      <a:bodyPr rtlCol="0" anchor="ctr"/>
      <a:lstStyle>
        <a:defPPr algn="ctr">
          <a:defRPr dirty="0" smtClean="0">
            <a:latin typeface="Whitney Bold"/>
            <a:cs typeface="Whitney Bold"/>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91440" tIns="45720" rIns="91440" bIns="45720" rtlCol="0" anchor="b" anchorCtr="0">
        <a:spAutoFit/>
      </a:bodyPr>
      <a:lstStyle>
        <a:defPPr marR="0" algn="l" defTabSz="457200" rtl="0" eaLnBrk="1" fontAlgn="auto" latinLnBrk="0" hangingPunct="1">
          <a:lnSpc>
            <a:spcPct val="90000"/>
          </a:lnSpc>
          <a:spcAft>
            <a:spcPts val="0"/>
          </a:spcAft>
          <a:buClrTx/>
          <a:buSzTx/>
          <a:buFont typeface="Arial"/>
          <a:buNone/>
          <a:tabLst/>
          <a:defRPr kumimoji="0" sz="2800" u="none" strike="noStrike" kern="1200" cap="none" spc="0" normalizeH="0" baseline="0" noProof="0" dirty="0" smtClean="0">
            <a:ln>
              <a:noFill/>
            </a:ln>
            <a:effectLst/>
            <a:uLnTx/>
            <a:uFillTx/>
            <a:latin typeface="Whitney Book"/>
            <a:ea typeface="+mn-ea"/>
            <a:cs typeface="Whitney Book"/>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Benetech</Template>
  <TotalTime>124093</TotalTime>
  <Words>2232</Words>
  <Application>Microsoft Macintosh PowerPoint</Application>
  <PresentationFormat>On-screen Show (4:3)</PresentationFormat>
  <Paragraphs>378</Paragraphs>
  <Slides>49</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Calibri</vt:lpstr>
      <vt:lpstr>Lucida Grande</vt:lpstr>
      <vt:lpstr>MS PGothic</vt:lpstr>
      <vt:lpstr>Whitney Bold</vt:lpstr>
      <vt:lpstr>Whitney Book</vt:lpstr>
      <vt:lpstr>Whitney Medium</vt:lpstr>
      <vt:lpstr>Whitney Semibold</vt:lpstr>
      <vt:lpstr>Arial</vt:lpstr>
      <vt:lpstr>Benetech</vt:lpstr>
      <vt:lpstr>Book Boost: Access for All Challenge, Guidelines for Creating Accessible Ebooks (part 1): EPUB Accessibility</vt:lpstr>
      <vt:lpstr>Benetech’s Global Literacy Program</vt:lpstr>
      <vt:lpstr>About myself</vt:lpstr>
      <vt:lpstr>Agenda</vt:lpstr>
      <vt:lpstr>PowerPoint Presentation</vt:lpstr>
      <vt:lpstr>Standards at the Core of Accessibility</vt:lpstr>
      <vt:lpstr>EPUB within the World Wide Web Consortium (W3C)</vt:lpstr>
      <vt:lpstr>Intro to WCAG</vt:lpstr>
      <vt:lpstr>Four Principals of WCAG</vt:lpstr>
      <vt:lpstr>WCAG 2.0</vt:lpstr>
      <vt:lpstr>WCAG 2.0 –A : Perceivable </vt:lpstr>
      <vt:lpstr>WCAG 2.0 –A : Operable  </vt:lpstr>
      <vt:lpstr>WCAG 2.0 –A : Understandable   </vt:lpstr>
      <vt:lpstr>WCAG 2.0 –A : Robust    </vt:lpstr>
      <vt:lpstr>WCAG 2.0</vt:lpstr>
      <vt:lpstr>WCAG 2.0 –AA : Perceivable </vt:lpstr>
      <vt:lpstr>WCAG 2.0 –AA : Operable  </vt:lpstr>
      <vt:lpstr>WCAG 2.0 –AA : Understandable   </vt:lpstr>
      <vt:lpstr>Semantic Markup &amp; ARIA</vt:lpstr>
      <vt:lpstr>Accessibility 1.0 Specification</vt:lpstr>
      <vt:lpstr>Concrete Examples of Some MUSTS</vt:lpstr>
      <vt:lpstr>Discoverability: Metadata Requirements to Be Compliant</vt:lpstr>
      <vt:lpstr>PowerPoint Presentation</vt:lpstr>
      <vt:lpstr>BISG Quick Start Guide--Top Tips (1 of 2)</vt:lpstr>
      <vt:lpstr>BISG Quick Start Guide--Top Tips (2 of 2)</vt:lpstr>
      <vt:lpstr>Important Things to Note (1 of 3)</vt:lpstr>
      <vt:lpstr>Important Things to Note (2 of 3)</vt:lpstr>
      <vt:lpstr>Important Things to Note (3 of 3)</vt:lpstr>
      <vt:lpstr>Landmarks</vt:lpstr>
      <vt:lpstr>Adding Semantics: Example Code</vt:lpstr>
      <vt:lpstr>Page List Navigation: Example Code</vt:lpstr>
      <vt:lpstr>Table Markup</vt:lpstr>
      <vt:lpstr>PowerPoint Presentation</vt:lpstr>
      <vt:lpstr>epubCheck</vt:lpstr>
      <vt:lpstr>ACE by DAISY (Accessible Checker of EPUB)</vt:lpstr>
      <vt:lpstr>DAISY’s ACE Will Not . . . </vt:lpstr>
      <vt:lpstr>ACE: Command Line Tool</vt:lpstr>
      <vt:lpstr>ACE: HTML Report </vt:lpstr>
      <vt:lpstr>ACE Report – Violation Details</vt:lpstr>
      <vt:lpstr>DAISY Knowledge Base</vt:lpstr>
      <vt:lpstr>ACE: Command Line Tool – Structural Outline</vt:lpstr>
      <vt:lpstr>ACE HTML Report - Images</vt:lpstr>
      <vt:lpstr>Global Certified Accessible (GCA)</vt:lpstr>
      <vt:lpstr>GCA Process</vt:lpstr>
      <vt:lpstr>GCA Conformance Review</vt:lpstr>
      <vt:lpstr>Questions</vt:lpstr>
      <vt:lpstr>Appendix: Helpful Links (1 of 3)</vt:lpstr>
      <vt:lpstr>Appendix: Helpful Links (2 of 3) </vt:lpstr>
      <vt:lpstr>Appendix: Helpful Links (3 of 3) </vt:lpstr>
    </vt:vector>
  </TitlesOfParts>
  <Company>Benetech</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Carl Rand</dc:creator>
  <cp:lastModifiedBy>Charles LaPierre</cp:lastModifiedBy>
  <cp:revision>820</cp:revision>
  <cp:lastPrinted>2014-11-14T01:18:07Z</cp:lastPrinted>
  <dcterms:created xsi:type="dcterms:W3CDTF">2011-04-01T21:24:04Z</dcterms:created>
  <dcterms:modified xsi:type="dcterms:W3CDTF">2017-12-13T19:42:58Z</dcterms:modified>
</cp:coreProperties>
</file>